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DE_0.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440" r:id="rId5"/>
    <p:sldId id="462" r:id="rId6"/>
    <p:sldId id="453" r:id="rId7"/>
    <p:sldId id="469" r:id="rId8"/>
    <p:sldId id="454" r:id="rId9"/>
    <p:sldId id="455" r:id="rId10"/>
    <p:sldId id="456" r:id="rId11"/>
    <p:sldId id="457" r:id="rId12"/>
    <p:sldId id="460" r:id="rId13"/>
    <p:sldId id="470" r:id="rId14"/>
    <p:sldId id="472" r:id="rId15"/>
    <p:sldId id="473" r:id="rId16"/>
    <p:sldId id="474" r:id="rId17"/>
    <p:sldId id="475" r:id="rId18"/>
    <p:sldId id="476" r:id="rId19"/>
    <p:sldId id="478" r:id="rId20"/>
    <p:sldId id="479" r:id="rId21"/>
    <p:sldId id="480" r:id="rId22"/>
    <p:sldId id="481" r:id="rId23"/>
    <p:sldId id="482" r:id="rId24"/>
    <p:sldId id="484" r:id="rId25"/>
    <p:sldId id="485" r:id="rId26"/>
    <p:sldId id="486" r:id="rId27"/>
    <p:sldId id="487" r:id="rId28"/>
    <p:sldId id="489" r:id="rId29"/>
    <p:sldId id="490" r:id="rId30"/>
    <p:sldId id="491" r:id="rId31"/>
    <p:sldId id="492" r:id="rId32"/>
    <p:sldId id="493" r:id="rId33"/>
    <p:sldId id="494" r:id="rId34"/>
    <p:sldId id="495" r:id="rId35"/>
    <p:sldId id="496" r:id="rId36"/>
    <p:sldId id="497" r:id="rId37"/>
    <p:sldId id="500" r:id="rId38"/>
    <p:sldId id="501" r:id="rId39"/>
    <p:sldId id="488" r:id="rId40"/>
    <p:sldId id="502" r:id="rId41"/>
    <p:sldId id="427" r:id="rId42"/>
  </p:sldIdLst>
  <p:sldSz cx="12192000" cy="6858000"/>
  <p:notesSz cx="7315200" cy="9601200"/>
  <p:custDataLst>
    <p:tags r:id="rId45"/>
  </p:custDataLst>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9pPr>
  </p:defaultTextStyle>
  <p:extLst>
    <p:ext uri="{521415D9-36F7-43E2-AB2F-B90AF26B5E84}">
      <p14:sectionLst xmlns:p14="http://schemas.microsoft.com/office/powerpoint/2010/main">
        <p14:section name="Default Section" id="{9E98BC1A-0E77-47E0-8161-6D19F7287CD0}">
          <p14:sldIdLst>
            <p14:sldId id="440"/>
            <p14:sldId id="462"/>
            <p14:sldId id="453"/>
            <p14:sldId id="469"/>
            <p14:sldId id="454"/>
            <p14:sldId id="455"/>
            <p14:sldId id="456"/>
            <p14:sldId id="457"/>
            <p14:sldId id="460"/>
            <p14:sldId id="470"/>
            <p14:sldId id="472"/>
            <p14:sldId id="473"/>
            <p14:sldId id="474"/>
            <p14:sldId id="475"/>
            <p14:sldId id="476"/>
            <p14:sldId id="478"/>
            <p14:sldId id="479"/>
            <p14:sldId id="480"/>
            <p14:sldId id="481"/>
            <p14:sldId id="482"/>
            <p14:sldId id="484"/>
            <p14:sldId id="485"/>
            <p14:sldId id="486"/>
            <p14:sldId id="487"/>
            <p14:sldId id="489"/>
            <p14:sldId id="490"/>
            <p14:sldId id="491"/>
            <p14:sldId id="492"/>
            <p14:sldId id="493"/>
            <p14:sldId id="494"/>
            <p14:sldId id="495"/>
            <p14:sldId id="496"/>
            <p14:sldId id="497"/>
            <p14:sldId id="500"/>
            <p14:sldId id="501"/>
            <p14:sldId id="488"/>
            <p14:sldId id="502"/>
            <p14:sldId id="42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1EBE5E-56C1-1C60-A7A8-FA2B5DB7DE9A}" name="Greenberg, Chelsea (DFO/MPO)" initials="GC" userId="S::chelsea.greenberg@dfo-mpo.gc.ca::89c86bd0-aaa5-4a5d-a0ea-26ee574afe1f" providerId="AD"/>
  <p188:author id="{CC4E0480-EF26-C3E7-B8CA-40267CB6CBF2}" name="Lewis, Dawn (DFO/MPO)" initials="LD" userId="S::dawn.lewis@dfo-mpo.gc.ca::1e0722c0-e7a9-4b1b-9bd1-dac23d15201b" providerId="AD"/>
  <p188:author id="{80184088-E4C5-C4F0-F17E-FBD3E646E2F0}" name="Lewis, Dawn (DFO/MPO)" initials="DL" userId="S::Dawn.Lewis@dfo-mpo.gc.ca::1e0722c0-e7a9-4b1b-9bd1-dac23d15201b" providerId="AD"/>
  <p188:author id="{2B6DC6A6-3073-75DB-72E5-C21826984124}" name="Finnis, Stephen (he, him / il, lui) (DFO/MPO)" initials="SF" userId="S::Stephen.Finnis@dfo-mpo.gc.ca::d6c11301-956a-447d-a8b4-4c07457ddad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CC00"/>
    <a:srgbClr val="064163"/>
    <a:srgbClr val="97A7B3"/>
    <a:srgbClr val="456B87"/>
    <a:srgbClr val="7CBF93"/>
    <a:srgbClr val="E7C77F"/>
    <a:srgbClr val="D87C7C"/>
    <a:srgbClr val="5A8FBF"/>
    <a:srgbClr val="E29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D2F67D-A397-43C7-A8D7-993D64C38B26}" v="67" dt="2026-01-20T23:45:45.472"/>
    <p1510:client id="{BBC4F223-8183-0E6D-5110-E48734D02ACC}" v="2" dt="2026-01-22T16:09:18.9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61" autoAdjust="0"/>
  </p:normalViewPr>
  <p:slideViewPr>
    <p:cSldViewPr snapToGrid="0">
      <p:cViewPr varScale="1">
        <p:scale>
          <a:sx n="101" d="100"/>
          <a:sy n="101" d="100"/>
        </p:scale>
        <p:origin x="954" y="10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DE_0.xml><?xml version="1.0" encoding="utf-8"?>
<p188:cmLst xmlns:a="http://schemas.openxmlformats.org/drawingml/2006/main" xmlns:r="http://schemas.openxmlformats.org/officeDocument/2006/relationships" xmlns:p188="http://schemas.microsoft.com/office/powerpoint/2018/8/main">
  <p188:cm id="{74223BDA-EBD3-473A-9184-BA7FB6A1E0E4}" authorId="{CC4E0480-EF26-C3E7-B8CA-40267CB6CBF2}" created="2026-01-20T00:44:51.299">
    <ac:deMkLst xmlns:ac="http://schemas.microsoft.com/office/drawing/2013/main/command">
      <pc:docMk xmlns:pc="http://schemas.microsoft.com/office/powerpoint/2013/main/command"/>
      <pc:sldMk xmlns:pc="http://schemas.microsoft.com/office/powerpoint/2013/main/command" cId="0" sldId="478"/>
      <ac:graphicFrameMk id="3" creationId="{00000000-0000-0000-0000-000000000000}"/>
    </ac:deMkLst>
    <p188:txBody>
      <a:bodyPr/>
      <a:lstStyle/>
      <a:p>
        <a:r>
          <a:rPr lang="en-US"/>
          <a:t>[@Greenberg, Chelsea (DFO/MPO)] Haida Gwaii= PKE-10 (4), PKE-09 and PKE-11 (DD)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0" tIns="48326" rIns="96650" bIns="48326"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588" y="1"/>
            <a:ext cx="3169920" cy="480060"/>
          </a:xfrm>
          <a:prstGeom prst="rect">
            <a:avLst/>
          </a:prstGeom>
        </p:spPr>
        <p:txBody>
          <a:bodyPr vert="horz" wrap="square" lIns="96650" tIns="48326" rIns="96650" bIns="48326" numCol="1" anchor="t" anchorCtr="0" compatLnSpc="1">
            <a:prstTxWarp prst="textNoShape">
              <a:avLst/>
            </a:prstTxWarp>
          </a:bodyPr>
          <a:lstStyle>
            <a:lvl1pPr algn="r">
              <a:defRPr sz="1200"/>
            </a:lvl1pPr>
          </a:lstStyle>
          <a:p>
            <a:fld id="{D04D6973-754B-47CD-95F4-E4177A42261F}" type="datetimeFigureOut">
              <a:rPr lang="en-US" altLang="en-US"/>
              <a:pPr/>
              <a:t>2/25/2026</a:t>
            </a:fld>
            <a:endParaRPr lang="en-US" alt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50" tIns="48326" rIns="96650" bIns="48326"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wrap="square" lIns="96650" tIns="48326" rIns="96650" bIns="48326" numCol="1" anchor="b" anchorCtr="0" compatLnSpc="1">
            <a:prstTxWarp prst="textNoShape">
              <a:avLst/>
            </a:prstTxWarp>
          </a:bodyPr>
          <a:lstStyle>
            <a:lvl1pPr algn="r">
              <a:defRPr sz="1200"/>
            </a:lvl1pPr>
          </a:lstStyle>
          <a:p>
            <a:fld id="{9E8D216E-3286-4007-A09A-41655211AEC2}" type="slidenum">
              <a:rPr lang="en-US" altLang="en-US"/>
              <a:pPr/>
              <a:t>‹#›</a:t>
            </a:fld>
            <a:endParaRPr lang="en-US" altLang="en-US"/>
          </a:p>
        </p:txBody>
      </p:sp>
    </p:spTree>
    <p:extLst>
      <p:ext uri="{BB962C8B-B14F-4D97-AF65-F5344CB8AC3E}">
        <p14:creationId xmlns:p14="http://schemas.microsoft.com/office/powerpoint/2010/main" val="4059104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0" tIns="48326" rIns="96650" bIns="48326"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4143588" y="1"/>
            <a:ext cx="3169920" cy="480060"/>
          </a:xfrm>
          <a:prstGeom prst="rect">
            <a:avLst/>
          </a:prstGeom>
        </p:spPr>
        <p:txBody>
          <a:bodyPr vert="horz" wrap="square" lIns="96650" tIns="48326" rIns="96650" bIns="48326" numCol="1" anchor="t" anchorCtr="0" compatLnSpc="1">
            <a:prstTxWarp prst="textNoShape">
              <a:avLst/>
            </a:prstTxWarp>
          </a:bodyPr>
          <a:lstStyle>
            <a:lvl1pPr algn="r">
              <a:defRPr sz="1200"/>
            </a:lvl1pPr>
          </a:lstStyle>
          <a:p>
            <a:fld id="{72979507-E6EB-4E09-9330-8A6222761008}" type="datetimeFigureOut">
              <a:rPr lang="en-US" altLang="en-US"/>
              <a:pPr/>
              <a:t>2/25/2026</a:t>
            </a:fld>
            <a:endParaRPr lang="en-US" alt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0" tIns="48326" rIns="96650" bIns="48326" rtlCol="0" anchor="ctr"/>
          <a:lstStyle/>
          <a:p>
            <a:pPr lvl="0"/>
            <a:endParaRPr lang="en-US" noProof="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0" tIns="48326" rIns="96650" bIns="48326" rtlCol="0"/>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9119474"/>
            <a:ext cx="3169920" cy="480060"/>
          </a:xfrm>
          <a:prstGeom prst="rect">
            <a:avLst/>
          </a:prstGeom>
        </p:spPr>
        <p:txBody>
          <a:bodyPr vert="horz" lIns="96650" tIns="48326" rIns="96650" bIns="48326"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wrap="square" lIns="96650" tIns="48326" rIns="96650" bIns="48326" numCol="1" anchor="b" anchorCtr="0" compatLnSpc="1">
            <a:prstTxWarp prst="textNoShape">
              <a:avLst/>
            </a:prstTxWarp>
          </a:bodyPr>
          <a:lstStyle>
            <a:lvl1pPr algn="r">
              <a:defRPr sz="1200"/>
            </a:lvl1pPr>
          </a:lstStyle>
          <a:p>
            <a:fld id="{58B6414A-BA14-4DDA-AFF4-139240F35821}" type="slidenum">
              <a:rPr lang="en-US" altLang="en-US"/>
              <a:pPr/>
              <a:t>‹#›</a:t>
            </a:fld>
            <a:endParaRPr lang="en-US" altLang="en-US"/>
          </a:p>
        </p:txBody>
      </p:sp>
    </p:spTree>
    <p:extLst>
      <p:ext uri="{BB962C8B-B14F-4D97-AF65-F5344CB8AC3E}">
        <p14:creationId xmlns:p14="http://schemas.microsoft.com/office/powerpoint/2010/main" val="2252839806"/>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ヒラギノ角ゴ Pro W3" charset="0"/>
      </a:defRPr>
    </a:lvl1pPr>
    <a:lvl2pPr marL="4572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2pPr>
    <a:lvl3pPr marL="9144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3pPr>
    <a:lvl4pPr marL="13716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4pPr>
    <a:lvl5pPr marL="18288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a:t>
            </a:fld>
            <a:endParaRPr lang="en-US" altLang="en-US"/>
          </a:p>
        </p:txBody>
      </p:sp>
    </p:spTree>
    <p:extLst>
      <p:ext uri="{BB962C8B-B14F-4D97-AF65-F5344CB8AC3E}">
        <p14:creationId xmlns:p14="http://schemas.microsoft.com/office/powerpoint/2010/main" val="3803445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STIKINE SOCKEYE SALMON: 2026 outlook will meet escapement requirements and provide for harvest opportunities
</a:t>
            </a:r>
            <a:endParaRPr lang="en-US"/>
          </a:p>
          <a:p>
            <a:r>
              <a:t>TAKU SOCKEYE SALMON: Based on stock-recruitment data, we anticipate the 2026 run will be near the 10 year average of 170,000 and well over the management objective of 58,000. This is an aggregate stock of lake and river type 4 and 5 year olds.</a:t>
            </a:r>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a:t>ALSEK SOCKEYE SALMON: This aggregate stock is dominated by lake and river type age 5 fish. Based on brood year escapements that were above average and stock-recruitment relations from historical records, an average run exceeding the upper end of the escapement goal range is expected. 
</a:t>
            </a:r>
          </a:p>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TRANSBOUNDARY PINK SALMON: data deficient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dirty="0"/>
              <a:t>ALSEK CHINOOK SALMON: Alsek CU (CK-67) includes 5 rivers (Alsek, Blanchard, Goat, </a:t>
            </a:r>
            <a:r>
              <a:rPr dirty="0" err="1"/>
              <a:t>Klukshu</a:t>
            </a:r>
            <a:r>
              <a:rPr dirty="0"/>
              <a:t> and </a:t>
            </a:r>
            <a:r>
              <a:rPr dirty="0" err="1"/>
              <a:t>Takhanne</a:t>
            </a:r>
            <a:r>
              <a:rPr dirty="0"/>
              <a:t>). Alsek Chinook are stream type dominated by 5 year olds. Based on brood year escapement being above average and near the MSY target range and recent sibling survival data</a:t>
            </a:r>
            <a:r>
              <a:rPr b="1" dirty="0"/>
              <a:t>, an average run within the escapement goal range is expected</a:t>
            </a:r>
            <a:r>
              <a:rPr dirty="0"/>
              <a:t>.
</a:t>
            </a:r>
            <a:endParaRPr lang="en-US" dirty="0"/>
          </a:p>
          <a:p>
            <a:r>
              <a:rPr dirty="0"/>
              <a:t>
</a:t>
            </a:r>
            <a:endParaRPr lang="en-US" dirty="0"/>
          </a:p>
          <a:p>
            <a:r>
              <a:rPr dirty="0"/>
              <a:t>STIKINE CHINOOK SALMON: An aggregate including 2 CUs. The 2026 run is forecast to be slightly above the 10-year average of 12,100 fish and within the escapement goal range of 14,000 - 28,000. Stikine Chinook are stream type, dominated by 5 and 6 year olds
</a:t>
            </a:r>
            <a:endParaRPr lang="en-US" dirty="0"/>
          </a:p>
          <a:p>
            <a:r>
              <a:rPr dirty="0"/>
              <a:t>TAKU CHINOOK SALMON: The aggregate Taku River terminal return of large (&gt;659mm MEF) Chinook salmon for 2026 is forecasted to be 33,200 (95% prediction intervals: 23000-43300). This is based on a sibling expansion method. As usual, the return will be dominated by 5 year old fish. This forecast is well above the recent ten year average return.
</a:t>
            </a:r>
            <a:endParaRPr lang="en-US" dirty="0"/>
          </a:p>
          <a:p>
            <a:r>
              <a:rPr dirty="0"/>
              <a:t>YUKON CHINOOK SALMON: The forecast model used for the Yukon Chinook SMU is informative to their entry into the Yukon River and does not currently account for </a:t>
            </a:r>
            <a:r>
              <a:rPr dirty="0" err="1"/>
              <a:t>en</a:t>
            </a:r>
            <a:r>
              <a:rPr dirty="0"/>
              <a:t> route mortality during their 2000 km migration through Alaska, in advance of their entry into Canada and the Yukon Chinook SMU. In recent years (2019-2023), Chinook </a:t>
            </a:r>
            <a:r>
              <a:rPr dirty="0" err="1"/>
              <a:t>en</a:t>
            </a:r>
            <a:r>
              <a:rPr dirty="0"/>
              <a:t> route mortality prior to reaching the SMU was substantial (~30-50%). However, in 2024 and 2025, the estimated mortality has dropped and if similar conditions continue into 2026, we anticipate the forecast model to provide a good indication of return to the SMU.
The Interim Management Escapement Goal for this SMU was 42,500 to 55,000 until 2024 when a rebuilding target of 71,000 was approved for seven years, in addition to a closure to all targeted in river Chinook fishing in the Alaska and Canada. These actions were implemented along with several others which are intended to support the preservation and rebuilding of Yukon River Chinook Salmon. Estimates of Canadian-origin Yukon River Chinook Salmon (Yukon Chinook SMU) in the 1980's and 90's routinely exceeded 150,000, but since 2000 there has been a relatively steady decline in annual abundance with the lowest five years on record from 2021 - 2025 (5 year average of 22,000).
The 2026 forecast for Yukon Chinook SMU will be available in the coming weeks and it is anticipated to be similar to returns seen in 2024 and 2025, ~25,000.</a:t>
            </a:r>
            <a:endParaRPr lang="en-US" dirty="0"/>
          </a:p>
          <a:p>
            <a:endParaRPr lang="en-US" dirty="0"/>
          </a:p>
          <a:p>
            <a:r>
              <a:rPr lang="en-US" dirty="0"/>
              <a:t>PORCUPINE CHINOOK SALMON: There is no forecast available for this SMU and it does not have an escapement goal associated with its management. The Porcupine Chinook SMU contains three CUs, one of which is data deficient. This CU (Salmon Fork CU) may only contain a very small spawning population, if at all.
Assessment on the Porcupine River captures migrating fish to the other two CUs. This project started ~10 years ago, and with continued operation, we are hopefully of developing a forecast for this SMU. However, passage at this assessment site has dropped from an average of 4,000 (2014-2019) to 400 (2021-2025).</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ALSEK COHO SALMON: Alsek CU (CO-45). Only a partial weir count is carried out. Run is dominated by 4 year olds. Brood year counts were below average.
</a:t>
            </a:r>
            <a:endParaRPr lang="en-US"/>
          </a:p>
          <a:p>
            <a:r>
              <a:t>PORCUPINE COHO SALMON: There is no forecast or data to inform this SMU.
</a:t>
            </a:r>
            <a:endParaRPr lang="en-US"/>
          </a:p>
          <a:p>
            <a:r>
              <a:t>STIKINE COHO SALMON: 2026 preliminary outlooks suggest escapement requirements will be achieved and a surplus for harvest opportunities will be provided
</a:t>
            </a:r>
            <a:endParaRPr lang="en-US"/>
          </a:p>
          <a:p>
            <a:r>
              <a:t>TAKU COHO SALMON: Based on preliminary smolt abundance in 2025 combined with recent smolt-to-adult survival rates, an average run above the management target of 70,000 is expected for 2026. Run is an even split of 3 and 4 year olds.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PORCUPINE CHUM SALMON: The Porcupine Chum Salmon SMU contains a single CU. The spawning escapement to this SMU is monitored at two sites, a sonar site ~50km upstream of the Canada/US border (operational since 2011) and a weir/sonar site immediately downstream of their predominant spawning habitat in the SMU (operational since 1971). The weir is installed on the Fishing Branch River, a tributary of the upper Porcupine River, and management only includes an escapement goal for this stock, 22,000 - 49,000 fish. This escapement goal is currently under review, and recommendation is expected in 2027.
The estimated return of Porcupine Chum Salmon in 2025 was 11,918, including the Fishing Branch River component of 7,858. Since 2011, the estimated return to this SMU has averaged 25,000 and the long term return to Fishing Branch River has averaged 43,000, so the 2025 return is well below average.
The 2026 forecast is not yet known, and will for formally accepted and available in March.
</a:t>
            </a:r>
            <a:endParaRPr lang="en-US"/>
          </a:p>
          <a:p>
            <a:r>
              <a:t>TRANSBOUNDARY CHUM SALMON: Data deficient.
</a:t>
            </a:r>
            <a:endParaRPr lang="en-US"/>
          </a:p>
          <a:p>
            <a:r>
              <a:t>YUKON CHUM SALMON: The spawning escapement of Canadian-origin Yukon River mainstem Chum salmon (Yukon Chum Salmon SMU) in 2025 was the second lowest on record, at 19,574 - only exceeding the record low return in 2024.  The run is dominated by four year old fish. While chum productivity across the Yukon River has decreased dramatically since 2020, a prominent spawning population in the SMU has experience a potential catastrophic environmental shift that may have resulted in a large reduction in spawning habitat.
The current mainstem spawning escapement goal endorsed by the Yukon River Panel is 70,000 – 104,000 Chum salmon, which has been met every year between 2002 - 2019. The escapement goal has not been met since 2020 and averages 21,000 between 2020 - 2025. The escapement goal is currently under review, with an updated recommendation expected in 2027.
The 2026 forecast of Yukon Chum Salmon SMU is not yet available. This forecast is typically approved and available in March of each year. Coming off record low age 4 brood year returns, the 2025 return showed signs of improving productivity. If this continues into 2026, we may start to see subtle improvements in the return, though it is anticipated to remain very low compared to pre-2020 returns, and likely within a similar range as recent years' returns.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lang="en-US"/>
              <a:t>N</a:t>
            </a:r>
            <a:r>
              <a:t>ASS SOCKEYE SALMON: N/A
</a:t>
            </a:r>
            <a:endParaRPr lang="en-US"/>
          </a:p>
          <a:p>
            <a:r>
              <a:t>SKEENA SOCKEYE SALMON: Lower than average returns expected for aggregate stock based on sibling forecast model. Very poor return of age-3's in 2025 predicts low return of age-4's for 2026.</a:t>
            </a:r>
            <a:endParaRPr lang="en-US"/>
          </a:p>
          <a:p>
            <a:endParaRPr lang="en-US"/>
          </a:p>
          <a:p>
            <a:r>
              <a:rPr lang="en-US"/>
              <a:t>HAIDA GWAII SOCKEYE SALMON: Includes CUs in Area 1 and 2.  Escapements for systems that were inspected ranged from average to higher than average, good returns for the largest systems within this DU.</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a:t>CENTRAL COAST SOCKEYE SALMON: Information received for </a:t>
            </a:r>
            <a:r>
              <a:rPr lang="en-US" err="1"/>
              <a:t>Atnarko</a:t>
            </a:r>
            <a:r>
              <a:rPr lang="en-US"/>
              <a:t> sockeye (DFO) and several smaller Area 8 systems (</a:t>
            </a:r>
            <a:r>
              <a:rPr lang="en-US" err="1"/>
              <a:t>Koeye</a:t>
            </a:r>
            <a:r>
              <a:rPr lang="en-US"/>
              <a:t>, Namu, </a:t>
            </a:r>
            <a:r>
              <a:rPr lang="en-US" err="1"/>
              <a:t>Kasjusdis</a:t>
            </a:r>
            <a:r>
              <a:rPr lang="en-US"/>
              <a:t>, Hooknose). Data quality varies among streams. Returns for 2025 ranged from average to higher than (recent) average for most of these systems.
</a:t>
            </a:r>
          </a:p>
          <a:p>
            <a:r>
              <a:rPr lang="en-US"/>
              <a:t>RIVERS/SMITH SOCKEYE SALMON: As of December 18 2025, 2025 escapement estimates are not available for either Rivers or Smith Inlet sockeye. Anecdotal reports suggest strong returns for Rivers Inlet sockeye relative to 2000-current time period.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endParaRPr lang="en-US" dirty="0"/>
          </a:p>
          <a:p>
            <a:r>
              <a:rPr dirty="0"/>
              <a:t>NASS </a:t>
            </a:r>
            <a:r>
              <a:rPr lang="en-US" dirty="0"/>
              <a:t>and SKEENA </a:t>
            </a:r>
            <a:r>
              <a:rPr dirty="0"/>
              <a:t>PINK SALMON: Returns expected to be above average</a:t>
            </a:r>
            <a:endParaRPr lang="en-US" dirty="0"/>
          </a:p>
          <a:p>
            <a:endParaRPr lang="en-US" dirty="0"/>
          </a:p>
          <a:p>
            <a:r>
              <a:rPr lang="en-US" dirty="0"/>
              <a:t>HAIDA GWAII PINK SALMON: Above average returns forecasted for Haida Gwaii East (2E) and data deficient for Haida Gwaii North and West.</a:t>
            </a:r>
          </a:p>
          <a:p>
            <a:endParaRPr lang="en-US" dirty="0"/>
          </a:p>
          <a:p>
            <a:r>
              <a:rPr lang="en-US" dirty="0"/>
              <a:t>CENTRAL COAST PINK SALMON: Area 6,7, and 8 Pink Salmon are forecasted to be abundant.  Area 5, 9, and 10 are data deficient,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NASS CHINOOK SALMON: The preliminary 2025 escapement estimate was above the escapement goal of 15,000 Chinook. The escapement goal has only been reached four times in the last fifteen years (2015, 2018, 2022 and 2015).
</a:t>
            </a:r>
            <a:endParaRPr lang="en-US"/>
          </a:p>
          <a:p>
            <a:r>
              <a:t>SKEENA CHINOOK SALMON: The 2025 </a:t>
            </a:r>
            <a:r>
              <a:rPr err="1"/>
              <a:t>Kitsumkalum</a:t>
            </a:r>
            <a:r>
              <a:t> River and Skeena aggregate escapement estimates are not yet available. Below average returns are expected due to low returns in 2019-2022.</a:t>
            </a:r>
            <a:endParaRPr lang="en-US"/>
          </a:p>
          <a:p>
            <a:endParaRPr lang="en-US"/>
          </a:p>
          <a:p>
            <a:r>
              <a:rPr lang="en-US"/>
              <a:t>HAIDA GWAII CHINOOK SALMON: A multi-species sonar assessment program commenced on the </a:t>
            </a:r>
            <a:r>
              <a:rPr lang="en-US" err="1"/>
              <a:t>Yakoun</a:t>
            </a:r>
            <a:r>
              <a:rPr lang="en-US"/>
              <a:t> in 2021 but Chinook estimates remain uncertain.</a:t>
            </a:r>
          </a:p>
          <a:p>
            <a:endParaRPr lang="en-US"/>
          </a:p>
          <a:p>
            <a:r>
              <a:rPr lang="en-US"/>
              <a:t>CENTRAL COAST CHINOOK SALMON: Area 6: The Kitimat watershed is data deficient.
Area 8: A 2025 escapement estimate is not yet available for the </a:t>
            </a:r>
            <a:r>
              <a:rPr lang="en-US" err="1"/>
              <a:t>Atnarko</a:t>
            </a:r>
            <a:r>
              <a:rPr lang="en-US"/>
              <a:t> River. Other rivers in Area 8 are data deficient.
Areas 9 and 10: </a:t>
            </a:r>
            <a:r>
              <a:rPr lang="en-US" err="1"/>
              <a:t>Owikeno</a:t>
            </a:r>
            <a:r>
              <a:rPr lang="en-US"/>
              <a:t> tributary, </a:t>
            </a:r>
            <a:r>
              <a:rPr lang="en-US" err="1"/>
              <a:t>Wannock</a:t>
            </a:r>
            <a:r>
              <a:rPr lang="en-US"/>
              <a:t> River and </a:t>
            </a:r>
            <a:r>
              <a:rPr lang="en-US" err="1"/>
              <a:t>Docee</a:t>
            </a:r>
            <a:r>
              <a:rPr lang="en-US"/>
              <a:t> Chinook returns are data deficient. There are multi-species sonar assessments on both the </a:t>
            </a:r>
            <a:r>
              <a:rPr lang="en-US" err="1"/>
              <a:t>Wannock</a:t>
            </a:r>
            <a:r>
              <a:rPr lang="en-US"/>
              <a:t> and </a:t>
            </a:r>
            <a:r>
              <a:rPr lang="en-US" err="1"/>
              <a:t>Docee</a:t>
            </a:r>
            <a:r>
              <a:rPr lang="en-US"/>
              <a:t> rivers but estimates remain uncertain.  Recent Chuckwalla and </a:t>
            </a:r>
            <a:r>
              <a:rPr lang="en-US" err="1"/>
              <a:t>Kilbella</a:t>
            </a:r>
            <a:r>
              <a:rPr lang="en-US"/>
              <a:t> rivers returns are below average based on recent trends.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NASS COHO SALMON: For the Nass Coho Salmon aggregate (i.e., Portland Sound-Observatory CU, Lower Nass CU, and Upper Nass CU) we expect a near average return in 2026.
</a:t>
            </a:r>
            <a:endParaRPr lang="en-US"/>
          </a:p>
          <a:p>
            <a:r>
              <a:t>SKEENA COHO SALMON: For the Skeena Coho Salmon aggregate (i.e., Skeena Estuary CU, Lower Skeena CU, Middle Skeena CU and Upper Skeena CU), low returns are expected in 2026.</a:t>
            </a:r>
            <a:endParaRPr lang="en-US"/>
          </a:p>
          <a:p>
            <a:endParaRPr lang="en-US"/>
          </a:p>
          <a:p>
            <a:r>
              <a:rPr lang="en-US"/>
              <a:t>HAIDA GWAII COHO SALMON: There are limited assessments since 2002.</a:t>
            </a:r>
          </a:p>
          <a:p>
            <a:endParaRPr lang="en-US"/>
          </a:p>
          <a:p>
            <a:r>
              <a:rPr lang="en-US"/>
              <a:t>CENTRAL COAST COHO SALMON: PFMA 6 Coho Salmon are expected to be below average in 2026.
CENTRAL COAST COHO SALMON: PFMAs 7-10 are data deficient.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NASS CHUM SALMON: </a:t>
            </a:r>
            <a:r>
              <a:rPr lang="en-US"/>
              <a:t>-</a:t>
            </a:r>
            <a:r>
              <a:t>
</a:t>
            </a:r>
            <a:endParaRPr lang="en-US"/>
          </a:p>
          <a:p>
            <a:r>
              <a:t>SKEENA - NASS CHUM COASTAL: </a:t>
            </a:r>
            <a:r>
              <a:rPr lang="en-US"/>
              <a:t>-</a:t>
            </a:r>
            <a:r>
              <a:t>
Portland Canal/Observatory CU = Outlook Category 4
The Portland Inlet CU, Skeena Estuary, Lower Nass, and Skeena River CUs are Data Deficient, with some data suggestive of recent annual improvements from historically low productivity.  
SKEENA CHUM SALMON: </a:t>
            </a:r>
            <a:r>
              <a:rPr lang="en-US"/>
              <a:t>-</a:t>
            </a:r>
          </a:p>
          <a:p>
            <a:endParaRPr lang="en-US"/>
          </a:p>
          <a:p>
            <a:r>
              <a:rPr lang="en-US"/>
              <a:t>HAIDA GWAII CHUM SALMON: Status of Area 1 North Haida Gwaii Chum escapement is data deficient however Area 2E and 2W Haida Gwaii escapements suggest continued poor productivity that has been observed for the past two decades.</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a:t>CENTRAL COAST CHUM SALMON: Abundances within most Central Coast Chum CUs are below average. 
Bella Coola aggregate of Wild &amp; Enhanced Chum = Outlook Category 3.  
Dean &amp; Bella Coola River Late CUs are Data Deficient.  
Aside from the Kimsquit River, estimates from smaller streams within this CU are either less productive (2) or data deficient.
</a:t>
            </a:r>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2</a:t>
            </a:fld>
            <a:endParaRPr lang="en-US" altLang="en-US"/>
          </a:p>
        </p:txBody>
      </p:sp>
    </p:spTree>
    <p:extLst>
      <p:ext uri="{BB962C8B-B14F-4D97-AF65-F5344CB8AC3E}">
        <p14:creationId xmlns:p14="http://schemas.microsoft.com/office/powerpoint/2010/main" val="2597251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WCVI - BARKLEY SOCKEYE SALMON: For </a:t>
            </a:r>
            <a:r>
              <a:rPr err="1"/>
              <a:t>Somass</a:t>
            </a:r>
            <a:r>
              <a:t>, the two main contributing brood years for 2026 are 2021 and 2022.  Brood abundances were below average and abundant respectively for Sproat Lake (SPL) and average for both years in Great Central Lake (GCL).
Based on ocean indicators and returns to date, marine survival rates for the 2023 and 2024 smolt years are good and average respectively. Given the considerations above, expectations are for an average to above average </a:t>
            </a:r>
            <a:r>
              <a:rPr err="1"/>
              <a:t>Somass</a:t>
            </a:r>
            <a:r>
              <a:t> sockeye return in 2025 with an abundant GCL stock and with SPL returning at lower abundance.  
For the </a:t>
            </a:r>
            <a:r>
              <a:rPr err="1"/>
              <a:t>Hucuktlis</a:t>
            </a:r>
            <a:r>
              <a:t> (Henderson) 2025 return, the two main contributing brood years are 2021 and 2022 which had a little below average escapement. The two main contributing smolt years are 2023 and 2024. Based on ocean indicators, marine survival rates for the 2023 and 2024 smolt years are likely average and below average respectively.  Outlook is below average to average.
</a:t>
            </a:r>
            <a:endParaRPr lang="en-US"/>
          </a:p>
          <a:p>
            <a:r>
              <a:t>WCVI - OTHER SOCKEYE SALMON: Assessment data are not available to forecast others systems. Anecdotal information indicates some populations (e.g. Kennedy Lake) are greatly depressed, while others (e.g. Bedwell) are seeing moderate returns in recent years.</a:t>
            </a:r>
            <a:endParaRPr lang="en-US"/>
          </a:p>
          <a:p>
            <a:endParaRPr lang="en-US"/>
          </a:p>
          <a:p>
            <a:r>
              <a:rPr lang="en-US"/>
              <a:t>ECVI/MAINLAND SOCKEYE SALMON: For the 2026 return, the two main contributing brood years are 2021 (24,978) and 2022 (No Data due to high water).  The 2021 return was well below average, while the lack of data for 2022 increases uncertainty in our outlook.  Despite these outcomes for 2021 and 2022, acoustic trawl surveys of Woss Lake were successful and rearing abundances of juvenile sockeye were within the realm of historical observations.  Sockeye returning in 2026 will have entered the ocean in 2023 and 2024.  We have seen evidence of improved marine survival for these ocean entry years for Pink and Coho Salmon returning to nearby systems.  Nimpkish Sockeye typically return as 4-year-old fish (57%), but the 5-year component can also be strong.  Given the considerations above, and a stronger than expected return in 2024 and 2025, we anticipate that escapement will be average in 2025.  Outlook category 2</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WCVI PINK SALMON: </a:t>
            </a:r>
            <a:r>
              <a:rPr lang="en-US"/>
              <a:t>- </a:t>
            </a:r>
          </a:p>
          <a:p>
            <a:endParaRPr lang="en-US"/>
          </a:p>
          <a:p>
            <a:r>
              <a:rPr lang="en-US"/>
              <a:t>ECVI/MAINLAND PINK SALMON - EVEN: Even Year: 2024 saw improved returns throughout the South Coast with returns approaching or exceeding the long-term average for systems on Vancouver Island and in the Mainland Inlets.  Returns were somewhat below the long-term average for the mainland, but most systems exceeded the recent (3 cycle) generational average.     
Expectations for 2026 are for a stabilization of abundance for Pink Salmon returning to ECVI and the mainland.  Pink returns are highly variable, and confidence in the forecasted return in 2026 is low, but average returns to this region are expected in 2026</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lang="en-US"/>
              <a:t>WCVI CHINOOK SALMON: WCVI wild Chinook remain a stock of concern. Escapements of WCVI Chinook natural populations remain low. The Clayoquot area (SWVI), and Kyuquot (NWVI) wild indicators remain a big concern.  It is assumed survival rates of natural-origin Chinook are well below those of hatchery-origin, productivity is therefore anticipated to remain low.  
Returns of hatchery Chinook stocks to the WCVI were strong in 2025 in general, consistent with the </a:t>
            </a:r>
            <a:r>
              <a:rPr lang="en-US" err="1"/>
              <a:t>favourable</a:t>
            </a:r>
            <a:r>
              <a:rPr lang="en-US"/>
              <a:t> ocean-entry conditions observed in 2022 and 2023. Ocean-entry conditions in 2023 appear </a:t>
            </a:r>
            <a:r>
              <a:rPr lang="en-US" err="1"/>
              <a:t>favourable</a:t>
            </a:r>
            <a:r>
              <a:rPr lang="en-US"/>
              <a:t> and 2024 appear not as </a:t>
            </a:r>
            <a:r>
              <a:rPr lang="en-US" err="1"/>
              <a:t>favourable</a:t>
            </a:r>
            <a:r>
              <a:rPr lang="en-US"/>
              <a:t> for return year 2026.
Robertson creek saw a good return in 2025 with a preliminary estimate being 125,000. over 50% of these were age 3-1 and we expect that cohort to make a strong showing as 4-1s. 
Returns in 2025 to Conuma and </a:t>
            </a:r>
            <a:r>
              <a:rPr lang="en-US" err="1"/>
              <a:t>Nitinat</a:t>
            </a:r>
            <a:r>
              <a:rPr lang="en-US"/>
              <a:t> hatcheries were above and below average respectively we expect 2026 returns to be similar, until we have biological samples processed with which to run a formal forecast.</a:t>
            </a:r>
          </a:p>
          <a:p>
            <a:endParaRPr lang="en-US"/>
          </a:p>
          <a:p>
            <a:endParaRPr lang="en-US"/>
          </a:p>
          <a:p>
            <a:r>
              <a:t>LOWER GEORGIA STRAIT CHINOOK SALMON: Adult Chinook returns to the Cowichan River in 2025 exceeded the target escapement of 6,500 naturally spawning adults for the tenth consecutive year, recovering from a low of 540 natural spawners in 2009. Preliminary 2025 returns were above the 90th percentile, estimated at 32,366 adults and 18,872 Jacks.  Wild production continues to drive escapement with the proportion of hatchery fish in the population estimated at less than 10% for adult age classes in 2025. The 2026 outlook is for average to above average returns. 
A similar rebuilding trend has not been observed in the Nanaimo River. 2025 counts were below the 4 year average with 8,510. Expectations for 2026 are for average returns. 2025 Outlook Category 4.
MAINLAND INLET CHINOOK SALMON: Includes Homathko and </a:t>
            </a:r>
            <a:r>
              <a:rPr err="1"/>
              <a:t>Klinaklini</a:t>
            </a:r>
            <a:r>
              <a:t>. DFO is working to expand our programs into the Mainland Inlets.  Since 2021, a video counter was installed on Devereux Creek and average annual returns are 850, although additional data review is required.  Since 2022, an intensive mark-recapture project has been undertaken on the Southgate River in Bute Inlet and estimated returns have ranged from 832 to 5,175.  Although still data deficient, efforts are underway to understand population abundance and trends in these areas.
MIDDLE GEORGIA STRAIT CHINOOK SALMON: The Puntledge River saw a long term average return of 8,354 fall Chinook in 2025, while the Big Qualicum River had an above average return at 15,201. Stable production levels and modest survivals for several hatchery indicators combined with above average returns of 3-year olds suggests average to above average returns are likely for 2026.  2025 Outlook Category 4.
A combination of additional snorkel surveys and a DIDSON project in the Nanaimo River produced an estimate of 591 fish in 2025, which was near the 4-year average of 680 but below the recovery target of 1785. Puntledge summer Chinook were below the 4-year average of 304 fish at 93 and well below the recovery target of 2125. Most of the reduction can be attributed to reduced smolt releases in preceding years. Rebuilding efforts for these populations are continuing with recovery potential assessments recently completed. At these levels, rebuilding will take several generations even with improved survival. 2025 Outlook Category 2/3 for Nanaimo and 1 for Puntledge.
UPPER GEORGIA STRAIT CHINOOK SALMON: We saw above average escapement in 2025 for the </a:t>
            </a:r>
            <a:r>
              <a:rPr err="1"/>
              <a:t>Quinsam</a:t>
            </a:r>
            <a:r>
              <a:t>/Campbell River, and average to above average returns elsewhere.  Recent escapement estimates on the </a:t>
            </a:r>
            <a:r>
              <a:rPr err="1"/>
              <a:t>Quinsam</a:t>
            </a:r>
            <a:r>
              <a:t>/Campbell are likely biased low due to uncharacteristically high carcass predation, but that challenge was somewhat mitigated for 2025 with the addition of a live-tagging component to the escapement program, and the 2025 estimate reflects this new method.  Below average to average returns for the brood years contributing to the 2025 return, continuing restrictions on early timed Fraser Chinook, and relatively stable marine survival in recent years suggests we will see average returns in 2026.  Outlook category 3.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JOHNSTONE STRAIT/MAINLAND INLET COHO SALMON: Coho in Area 12 experienced extremely poor survival between 2016 and 2019, but returns to the wild indicator at the Keogh River have increased in the years since.  Marine survival remains highly variable, with generally strong smolt production buffering periods of poor marine survival and providing for above average escapements when marine conditions improve.   
The estimate of 3,263 adult Coho returning to the Keogh in 2025 stems from the relatively poor smolt abundance observed in 2024 (52,546), indicating that marine survival for this population increased dramatically for juvenile Coho Salmon entering the ocean in 2024.   
We expect average returns in 2026 due to apparent strong smolt production in 2025, combined with variable but generally poor marine survival observed in this region. 
Returns to the Northern Strait of Georgia have generally been increasing in recent years, with high survival observed across the hatchery (</a:t>
            </a:r>
            <a:r>
              <a:rPr err="1"/>
              <a:t>Quinsam</a:t>
            </a:r>
            <a:r>
              <a:t> and Big Qualicum rivers) and wild (Black Creek) indicators.      
Adult returns to the </a:t>
            </a:r>
            <a:r>
              <a:rPr err="1"/>
              <a:t>Quinsam</a:t>
            </a:r>
            <a:r>
              <a:t> were well above average.  The wild Coho indicator at Black Creek also saw well above average adult (5,181) and the highest jack returns ever observed (8,662).  General observations to date suggest the 2025 forecast under-estimated returns, given smolt production at Black Creek was amongst the lowest observed in recent years (39,000).  Expectations for 2026 are for average to above average escapement, following a return to high smolt production in 2025.
STRAIT OF GEORGIA COHO SALMON: Hatchery indicators for this Outlook Unit are the </a:t>
            </a:r>
            <a:r>
              <a:rPr err="1"/>
              <a:t>Quinsam</a:t>
            </a:r>
            <a:r>
              <a:t> and Big Qualicum rivers. 2025 returns of 32,678 to the Big Qualicum were well above the long term average of 16.2K. Production levels are stable and 2026 returns are expected to be above average. </a:t>
            </a:r>
            <a:r>
              <a:rPr err="1"/>
              <a:t>Quinsam</a:t>
            </a:r>
            <a:r>
              <a:t> River adult returns in 2025 were also above average.
The wild indicator is Black Creek. This year’s preliminary estimate of 5,181 adults is above the long-term average of 3,451. Jack returns were significantly above the long term average of 1,381 with a preliminary estimate 8,662; the highest on record since 1985.  The preliminary marine survival estimate for the 2024 ocean entry cohort is above the recent average.  
WCVI COHO SALMON: Information on Coho returns is limited and results in forecast uncertainty. Data suggests improved Coho marine survival in 2025 relative to recent years. Preliminary 2025 results suggest above 8-year average returns on Stamp (30% above average), Sproat (153% above average), Carnation (94% above average). For 2026, most of the return will originate from the 2023 brood year that went to sea in 2025.  The 2023 brood year was similar to the 2022 brood year for Robertson and Carnation, however for other wild systems the general trend for the 2023 brood year is less than the 2022 brood year.  When entry ocean conditions in 2025 are examined, we will have a better understanding of the outlook.</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lang="en-US"/>
              <a:t>WCVI CHUM SALMON: Preliminary 2025 returns of WCVI Chum to most systems were not as good as last year but improved compared to last several years.  Poor brood years 2021, 2022, and 2023 will contribute to the 2026 return as age 5, 4 and 3, respectively.  Poor brood performance appears to be buffered by substantial improvements in marine survival for the 2019-2022 ocean entry years.  2024 performed well, 2025 not as well, and for 2026 is less certain. In addition, hatchery production has declined in recent years.</a:t>
            </a:r>
          </a:p>
          <a:p>
            <a:endParaRPr lang="en-US"/>
          </a:p>
          <a:p>
            <a:r>
              <a:t>INNER SOUTH COAST CHUM SALMON: (CM-04)2025 results indicate below forecast recruitment for systems in mid to northern Georgia Strait and Jervis/Narrows Inlets. Returns to Nanaimo were slightly above forecast, Cowichan as expected and Goldstream were poor.   For 2026, mid-Island systems (Puntledge, Little Qualicum, Big Qualicum) are expected to remain well below target levels. Nanaimo and Goldstream have the potential to see above target escapements depending on recruitment rates while Cowichan is forecast to be about half of the 160K target. Jervis/Narrows Inlet stocks are forecast to be well below target abundance.
(CM-03, CM-05 to 09)(Fall run Chum Salmon stocks in 2025 appear to have mixed performance, although all surveyed systems generally saw lower returns than in 2024, in line with </a:t>
            </a:r>
            <a:r>
              <a:rPr err="1"/>
              <a:t>expecations</a:t>
            </a:r>
            <a:r>
              <a:t> of reduced returns due to low abundance for the dominant brood year (2021).   
We anticipate that the ISC Chum return in 2026 will be improved from those observed in 2025, largely due to improved escapement for the dominant brood year (2022), and generally improved ocean conditions.  Relative to the 2024 return, the brood year abundance for the 2026 return (2021-2023) was somewhat higher, particularly for the dominant brood year (2022). However, ocean productivity indicators were not as </a:t>
            </a:r>
            <a:r>
              <a:rPr err="1"/>
              <a:t>favourable</a:t>
            </a:r>
            <a:r>
              <a:t> as those for the 2024 return year.  The outlook category for 2026 is 2.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lang="en-US">
                <a:ea typeface="ヒラギノ角ゴ Pro W3"/>
                <a:cs typeface="Calibri"/>
              </a:rPr>
              <a:t>FRASER SOCKEYE SALMON - EARLY STUART: TAKLA/TREMBLEUR-EARLY STUART TIMING: </a:t>
            </a:r>
            <a:r>
              <a:rPr lang="en-US" b="1">
                <a:ea typeface="ヒラギノ角ゴ Pro W3"/>
                <a:cs typeface="Calibri"/>
              </a:rPr>
              <a:t>Poor return is expected in 2026</a:t>
            </a:r>
            <a:r>
              <a:rPr lang="en-US">
                <a:ea typeface="ヒラギノ角ゴ Pro W3"/>
                <a:cs typeface="Calibri"/>
              </a:rPr>
              <a:t>. </a:t>
            </a:r>
            <a:r>
              <a:rPr lang="en-US" b="1">
                <a:ea typeface="ヒラギノ角ゴ Pro W3"/>
                <a:cs typeface="Calibri"/>
              </a:rPr>
              <a:t>The 2022 brood year effective total spawners</a:t>
            </a:r>
            <a:r>
              <a:rPr lang="en-US">
                <a:ea typeface="ヒラギノ角ゴ Pro W3"/>
                <a:cs typeface="Calibri"/>
              </a:rPr>
              <a:t> (ETS; 18,899) </a:t>
            </a:r>
            <a:r>
              <a:rPr lang="en-US" b="1">
                <a:ea typeface="ヒラギノ角ゴ Pro W3"/>
                <a:cs typeface="Calibri"/>
              </a:rPr>
              <a:t>and effective female spawners</a:t>
            </a:r>
            <a:r>
              <a:rPr lang="en-US">
                <a:ea typeface="ヒラギノ角ゴ Pro W3"/>
                <a:cs typeface="Calibri"/>
              </a:rPr>
              <a:t> (EFS; 5,279) </a:t>
            </a:r>
            <a:r>
              <a:rPr lang="en-US" b="1">
                <a:ea typeface="ヒラギノ角ゴ Pro W3"/>
                <a:cs typeface="Calibri"/>
              </a:rPr>
              <a:t>are below all metrics</a:t>
            </a:r>
            <a:r>
              <a:rPr lang="en-US">
                <a:ea typeface="ヒラギノ角ゴ Pro W3"/>
                <a:cs typeface="Calibri"/>
              </a:rPr>
              <a:t>, including the WSP lower benchmark for ETS (111,753), and the long-term and recent cycle line average EFS (18,136 and 21,052 respectively).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lang="en-US" sz="1100" kern="1200">
                <a:solidFill>
                  <a:schemeClr val="tx1"/>
                </a:solidFill>
                <a:effectLst/>
                <a:latin typeface="+mn-lt"/>
                <a:ea typeface="ヒラギノ角ゴ Pro W3"/>
                <a:cs typeface="Calibri"/>
              </a:rPr>
              <a:t>BOWRON-EARLY SUMMER TIMING: </a:t>
            </a:r>
            <a:r>
              <a:rPr lang="en-US" sz="1100" b="1" kern="1200">
                <a:solidFill>
                  <a:schemeClr val="tx1"/>
                </a:solidFill>
                <a:effectLst/>
                <a:latin typeface="+mn-lt"/>
                <a:ea typeface="ヒラギノ角ゴ Pro W3"/>
                <a:cs typeface="Calibri"/>
              </a:rPr>
              <a:t>The 2026 return is expected to be well below the historic average of 32,704</a:t>
            </a:r>
            <a:r>
              <a:rPr lang="en-US" sz="1100" kern="1200">
                <a:solidFill>
                  <a:schemeClr val="tx1"/>
                </a:solidFill>
                <a:effectLst/>
                <a:latin typeface="+mn-lt"/>
                <a:ea typeface="ヒラギノ角ゴ Pro W3"/>
                <a:cs typeface="Calibri"/>
              </a:rPr>
              <a:t>. This stock can have a large five-year-old component in some years. The 2022 brood year ETS (3,119) was below the WSP lower benchmark of 5,249. The 2021 brood year ETS (2,886) was also low. EFS for 2021 (1,609) is well below the long term and recent averages (3,834 and 828, respectively) while the 2022 EFS (1,781) is above the recent average but below the long term average. </a:t>
            </a:r>
          </a:p>
          <a:p>
            <a:r>
              <a:rPr lang="en-US" sz="1100" kern="1200">
                <a:solidFill>
                  <a:schemeClr val="tx1"/>
                </a:solidFill>
                <a:effectLst/>
                <a:latin typeface="+mn-lt"/>
                <a:ea typeface="ヒラギノ角ゴ Pro W3"/>
                <a:cs typeface="Calibri"/>
              </a:rPr>
              <a:t>  </a:t>
            </a:r>
          </a:p>
          <a:p>
            <a:r>
              <a:rPr lang="en-US" sz="1100" kern="1200">
                <a:solidFill>
                  <a:schemeClr val="tx1"/>
                </a:solidFill>
                <a:effectLst/>
                <a:latin typeface="+mn-lt"/>
                <a:ea typeface="ヒラギノ角ゴ Pro W3"/>
                <a:cs typeface="Calibri"/>
              </a:rPr>
              <a:t>NORTH BARRIERE-EARLY SUMMER TIMING: </a:t>
            </a:r>
            <a:r>
              <a:rPr lang="en-US" sz="1100" b="1" kern="1200">
                <a:solidFill>
                  <a:schemeClr val="tx1"/>
                </a:solidFill>
                <a:effectLst/>
                <a:latin typeface="+mn-lt"/>
                <a:ea typeface="ヒラギノ角ゴ Pro W3"/>
                <a:cs typeface="Calibri"/>
              </a:rPr>
              <a:t>The 2026 return is expected to be above average</a:t>
            </a:r>
            <a:r>
              <a:rPr lang="en-US" sz="1100" kern="1200">
                <a:solidFill>
                  <a:schemeClr val="tx1"/>
                </a:solidFill>
                <a:effectLst/>
                <a:latin typeface="+mn-lt"/>
                <a:ea typeface="ヒラギノ角ゴ Pro W3"/>
                <a:cs typeface="Calibri"/>
              </a:rPr>
              <a:t>. The 2022 brood year ETS (5,198) is¬ above the lower WSP benchmark of 640 and slightly above the upper benchmark of 5,097. The brood year EFS (2,522) is slightly below the long term average of 3,581 but well </a:t>
            </a:r>
            <a:r>
              <a:rPr lang="en-US" sz="1100" kern="1200" err="1">
                <a:solidFill>
                  <a:schemeClr val="tx1"/>
                </a:solidFill>
                <a:effectLst/>
                <a:latin typeface="+mn-lt"/>
                <a:ea typeface="ヒラギノ角ゴ Pro W3"/>
                <a:cs typeface="Calibri"/>
              </a:rPr>
              <a:t>aboe</a:t>
            </a:r>
            <a:r>
              <a:rPr lang="en-US" sz="1100" kern="1200">
                <a:solidFill>
                  <a:schemeClr val="tx1"/>
                </a:solidFill>
                <a:effectLst/>
                <a:latin typeface="+mn-lt"/>
                <a:ea typeface="ヒラギノ角ゴ Pro W3"/>
                <a:cs typeface="Calibri"/>
              </a:rPr>
              <a:t> the recent average of 966. </a:t>
            </a:r>
          </a:p>
          <a:p>
            <a:r>
              <a:rPr lang="en-US" sz="1100" kern="1200">
                <a:solidFill>
                  <a:schemeClr val="tx1"/>
                </a:solidFill>
                <a:effectLst/>
                <a:latin typeface="+mn-lt"/>
                <a:ea typeface="ヒラギノ角ゴ Pro W3"/>
                <a:cs typeface="Calibri"/>
              </a:rPr>
              <a:t>  </a:t>
            </a:r>
          </a:p>
          <a:p>
            <a:r>
              <a:rPr lang="en-US" sz="1100" kern="1200">
                <a:solidFill>
                  <a:schemeClr val="tx1"/>
                </a:solidFill>
                <a:effectLst/>
                <a:latin typeface="+mn-lt"/>
                <a:ea typeface="ヒラギノ角ゴ Pro W3"/>
                <a:cs typeface="Calibri"/>
              </a:rPr>
              <a:t>ANDERSON/SETON-EARLY SUMMER TIMING: </a:t>
            </a:r>
            <a:r>
              <a:rPr lang="en-US" sz="1100" b="1" kern="1200">
                <a:solidFill>
                  <a:schemeClr val="tx1"/>
                </a:solidFill>
                <a:effectLst/>
                <a:latin typeface="+mn-lt"/>
                <a:ea typeface="ヒラギノ角ゴ Pro W3"/>
                <a:cs typeface="Calibri"/>
              </a:rPr>
              <a:t>A poor return is expected for this stock.</a:t>
            </a:r>
            <a:r>
              <a:rPr lang="en-US" sz="1100" kern="1200">
                <a:solidFill>
                  <a:schemeClr val="tx1"/>
                </a:solidFill>
                <a:effectLst/>
                <a:latin typeface="+mn-lt"/>
                <a:ea typeface="ヒラギノ角ゴ Pro W3"/>
                <a:cs typeface="Calibri"/>
              </a:rPr>
              <a:t> The 2022 brood year ETS (2,385) is well below the WSP upper benchmark (22,534). Brood year EFS (1,296) is below the long-term average (4,418) and the recent average (6,461). Note that these comparisons included the Gates River spawning channel, but, as of January 2020, the channel has not been operational, which will influence interpretation of these trends moving forward (Grant et al. 2020). </a:t>
            </a:r>
          </a:p>
          <a:p>
            <a:r>
              <a:rPr lang="en-US" sz="1100" kern="1200">
                <a:solidFill>
                  <a:schemeClr val="tx1"/>
                </a:solidFill>
                <a:effectLst/>
                <a:latin typeface="+mn-lt"/>
                <a:ea typeface="ヒラギノ角ゴ Pro W3"/>
                <a:cs typeface="Calibri"/>
              </a:rPr>
              <a:t> </a:t>
            </a:r>
          </a:p>
          <a:p>
            <a:r>
              <a:rPr lang="en-US" sz="1100" kern="1200">
                <a:solidFill>
                  <a:schemeClr val="tx1"/>
                </a:solidFill>
                <a:effectLst/>
                <a:latin typeface="+mn-lt"/>
                <a:ea typeface="ヒラギノ角ゴ Pro W3"/>
                <a:cs typeface="Calibri"/>
              </a:rPr>
              <a:t>NADINA/FRANCOIS-EARLY SUMMER TIMING: </a:t>
            </a:r>
            <a:r>
              <a:rPr lang="en-US" sz="1100" b="1" kern="1200">
                <a:solidFill>
                  <a:schemeClr val="tx1"/>
                </a:solidFill>
                <a:effectLst/>
                <a:latin typeface="+mn-lt"/>
                <a:ea typeface="ヒラギノ角ゴ Pro W3"/>
                <a:cs typeface="Calibri"/>
              </a:rPr>
              <a:t>The 2026 return is expected to be above average.</a:t>
            </a:r>
            <a:r>
              <a:rPr lang="en-US" sz="1100" kern="1200">
                <a:solidFill>
                  <a:schemeClr val="tx1"/>
                </a:solidFill>
                <a:effectLst/>
                <a:latin typeface="+mn-lt"/>
                <a:ea typeface="ヒラギノ角ゴ Pro W3"/>
                <a:cs typeface="Calibri"/>
              </a:rPr>
              <a:t> While the 2021 ETS (11,834) is lower than the lower WSP benchmark of 21,694, the 2022 ETS (234,089) represents the largest recorded escapement and is well above the upper WSP benchmark of 68,273. EFS in 2021 (6,906) is well below the long term and recent averages of 12,393 and 34,213 while the EFS in 2022 (105,687) is well above both of these metrics. </a:t>
            </a:r>
          </a:p>
          <a:p>
            <a:r>
              <a:rPr lang="en-US" sz="1100" kern="1200">
                <a:solidFill>
                  <a:schemeClr val="tx1"/>
                </a:solidFill>
                <a:effectLst/>
                <a:latin typeface="+mn-lt"/>
                <a:ea typeface="ヒラギノ角ゴ Pro W3"/>
                <a:cs typeface="Calibri"/>
              </a:rPr>
              <a:t> </a:t>
            </a:r>
          </a:p>
          <a:p>
            <a:r>
              <a:rPr lang="en-US" sz="1100" kern="1200">
                <a:solidFill>
                  <a:schemeClr val="tx1"/>
                </a:solidFill>
                <a:effectLst/>
                <a:latin typeface="+mn-lt"/>
                <a:ea typeface="ヒラギノ角ゴ Pro W3"/>
                <a:cs typeface="Calibri"/>
              </a:rPr>
              <a:t>PITT-EARLY SUMMER TIMING: An above-average return is expected in 2026. Upper Pitt has a higher proportion of five-year-old recruits (~78%) relative to four-year-old recruits. However, an above average return from the 2021 brood year may bolster returns this year. The 2021 brood year ETS (14,513) is above the WSP lower benchmark (10,627), and EFS (6,669) is above both the long-term and recent averages (12,867 and 5,026, respectively). The 2022 brood year ETS and EFS are 22,020 and 10,900, respectively, with the total spawners above the WSP lower benchmark and the EFS being below the long term average but more than double the recent average. Note: these comparisons include </a:t>
            </a:r>
            <a:r>
              <a:rPr lang="en-US" sz="1100" kern="1200" err="1">
                <a:solidFill>
                  <a:schemeClr val="tx1"/>
                </a:solidFill>
                <a:effectLst/>
                <a:latin typeface="+mn-lt"/>
                <a:ea typeface="ヒラギノ角ゴ Pro W3"/>
                <a:cs typeface="Calibri"/>
              </a:rPr>
              <a:t>esapements</a:t>
            </a:r>
            <a:r>
              <a:rPr lang="en-US" sz="1100" kern="1200">
                <a:solidFill>
                  <a:schemeClr val="tx1"/>
                </a:solidFill>
                <a:effectLst/>
                <a:latin typeface="+mn-lt"/>
                <a:ea typeface="ヒラギノ角ゴ Pro W3"/>
                <a:cs typeface="Calibri"/>
              </a:rPr>
              <a:t> to the Upper Pitt River spawning channel to be consistent with Grant et al. 2020. </a:t>
            </a:r>
          </a:p>
          <a:p>
            <a:r>
              <a:rPr lang="en-US" sz="1100" kern="1200">
                <a:solidFill>
                  <a:schemeClr val="tx1"/>
                </a:solidFill>
                <a:effectLst/>
                <a:latin typeface="+mn-lt"/>
                <a:ea typeface="ヒラギノ角ゴ Pro W3"/>
                <a:cs typeface="Calibri"/>
              </a:rPr>
              <a:t> </a:t>
            </a:r>
          </a:p>
          <a:p>
            <a:r>
              <a:rPr lang="en-US" sz="1100" kern="1200">
                <a:solidFill>
                  <a:schemeClr val="tx1"/>
                </a:solidFill>
                <a:effectLst/>
                <a:latin typeface="+mn-lt"/>
                <a:ea typeface="ヒラギノ角ゴ Pro W3"/>
                <a:cs typeface="Calibri"/>
              </a:rPr>
              <a:t>TASEKO-EARLY SUMMER TIMING: Reliable return data are not available for this CU, thus no WSP benchmarks are available (see Appendix 1). Above average returns are expected in 2026. In 2022, estimated ETS and EFS were 1,913 and 957, respectively. By comparison, long term and recent average EFS values were 1,167 and 422, respectively. Limited sample size precludes analysis of the age structure of </a:t>
            </a:r>
            <a:r>
              <a:rPr lang="en-US" sz="1100" kern="1200" err="1">
                <a:solidFill>
                  <a:schemeClr val="tx1"/>
                </a:solidFill>
                <a:effectLst/>
                <a:latin typeface="+mn-lt"/>
                <a:ea typeface="ヒラギノ角ゴ Pro W3"/>
                <a:cs typeface="Calibri"/>
              </a:rPr>
              <a:t>Taseko</a:t>
            </a:r>
            <a:r>
              <a:rPr lang="en-US" sz="1100" kern="1200">
                <a:solidFill>
                  <a:schemeClr val="tx1"/>
                </a:solidFill>
                <a:effectLst/>
                <a:latin typeface="+mn-lt"/>
                <a:ea typeface="ヒラギノ角ゴ Pro W3"/>
                <a:cs typeface="Calibri"/>
              </a:rPr>
              <a:t> Sockeye. </a:t>
            </a:r>
          </a:p>
          <a:p>
            <a:r>
              <a:rPr lang="en-US" sz="1100" kern="1200">
                <a:solidFill>
                  <a:schemeClr val="tx1"/>
                </a:solidFill>
                <a:effectLst/>
                <a:latin typeface="+mn-lt"/>
                <a:ea typeface="ヒラギノ角ゴ Pro W3"/>
                <a:cs typeface="Calibri"/>
              </a:rPr>
              <a:t> </a:t>
            </a:r>
          </a:p>
          <a:p>
            <a:r>
              <a:rPr lang="en-US" sz="1100" kern="1200">
                <a:solidFill>
                  <a:schemeClr val="tx1"/>
                </a:solidFill>
                <a:effectLst/>
                <a:latin typeface="+mn-lt"/>
                <a:ea typeface="ヒラギノ角ゴ Pro W3"/>
                <a:cs typeface="Calibri"/>
              </a:rPr>
              <a:t>CHILLIWACK-EARLY SUMMER TIMING: While this stock exhibits cyclical returns, limited data preclude cycle-specific benchmarks (Grant et al 2020). The uncertainty in both the age structure and relevant benchmarks for comparison is reflected in the Outlook status. A poor return is expected in 2026. The 2022 brood year ETS is 3,591. The 2022 EFS (1,899) is below the long term and recent averages for this cycle line (1,474 and 1,530, respectively). </a:t>
            </a:r>
          </a:p>
          <a:p>
            <a:r>
              <a:rPr lang="en-US" sz="1100" kern="1200">
                <a:solidFill>
                  <a:schemeClr val="tx1"/>
                </a:solidFill>
                <a:effectLst/>
                <a:latin typeface="+mn-lt"/>
                <a:ea typeface="ヒラギノ角ゴ Pro W3"/>
                <a:cs typeface="Calibri"/>
              </a:rPr>
              <a:t> </a:t>
            </a:r>
          </a:p>
          <a:p>
            <a:r>
              <a:rPr lang="en-US" sz="1100" kern="1200">
                <a:solidFill>
                  <a:schemeClr val="tx1"/>
                </a:solidFill>
                <a:effectLst/>
                <a:latin typeface="+mn-lt"/>
                <a:ea typeface="ヒラギノ角ゴ Pro W3"/>
                <a:cs typeface="Calibri"/>
              </a:rPr>
              <a:t>NAHATLATCH-EARLY SUMMER TIMING: Reliable recruitment data are not available for this CU, thus no WSP benchmarks are available for comparison (see Appendix 1). An above -average return is expected in 2026, as the 2022 brood year EFS was 2,516, which is above both the long term average (2,075), and recent average (1,899). </a:t>
            </a:r>
          </a:p>
          <a:p>
            <a:r>
              <a:rPr lang="en-US" sz="1100" kern="1200">
                <a:solidFill>
                  <a:schemeClr val="tx1"/>
                </a:solidFill>
                <a:effectLst/>
                <a:latin typeface="+mn-lt"/>
                <a:ea typeface="ヒラギノ角ゴ Pro W3"/>
                <a:cs typeface="Calibri"/>
              </a:rPr>
              <a:t> </a:t>
            </a:r>
          </a:p>
          <a:p>
            <a:r>
              <a:rPr lang="en-US" sz="1100" kern="1200">
                <a:solidFill>
                  <a:schemeClr val="tx1"/>
                </a:solidFill>
                <a:effectLst/>
                <a:latin typeface="+mn-lt"/>
                <a:ea typeface="ヒラギノ角ゴ Pro W3"/>
                <a:cs typeface="Calibri"/>
              </a:rPr>
              <a:t>SHUSWAP COMPLEX-EARLY SUMMER TIMING: Poor to below average returns are expected for this CU. The Seymour River and Scotch Creek combined four-year old brood year ETS (75,213) is above the WSP lower benchmark (36,380) but below the upper benchmark (141,746) for this cycle line. Seymour River brood year EFS (11,808) is less than half of the long-term (46,747) and well below the recent (97,925) averages for the cycle line. EFS for Scotch Creek (22,900) is also well below long term (32,668) and recent (98,729) averages. Although brood year escapements are above the WSP lower benchmark, they are well below recent and long term averages on the dominant cycle line for this highly cyclic CU. </a:t>
            </a:r>
          </a:p>
          <a:p>
            <a:r>
              <a:rPr lang="en-US" sz="1100" kern="1200">
                <a:solidFill>
                  <a:schemeClr val="tx1"/>
                </a:solidFill>
                <a:effectLst/>
                <a:latin typeface="+mn-lt"/>
                <a:ea typeface="ヒラギノ角ゴ Pro W3"/>
                <a:cs typeface="Calibri"/>
              </a:rPr>
              <a:t> </a:t>
            </a:r>
          </a:p>
          <a:p>
            <a:r>
              <a:rPr lang="en-US" sz="1100" kern="1200">
                <a:solidFill>
                  <a:schemeClr val="tx1"/>
                </a:solidFill>
                <a:effectLst/>
                <a:latin typeface="+mn-lt"/>
                <a:ea typeface="ヒラギノ角ゴ Pro W3" pitchFamily="126" charset="-128"/>
                <a:cs typeface="ヒラギノ角ゴ Pro W3" charset="0"/>
              </a:rPr>
              <a:t>SEYMOUR RIVER: Category 1, SCOTCH CREEK: Category 2</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lang="en-US" sz="1100" kern="1200">
                <a:solidFill>
                  <a:schemeClr val="tx1"/>
                </a:solidFill>
                <a:effectLst/>
                <a:latin typeface="+mn-lt"/>
                <a:ea typeface="ヒラギノ角ゴ Pro W3" pitchFamily="126" charset="-128"/>
                <a:cs typeface="ヒラギノ角ゴ Pro W3" charset="0"/>
              </a:rPr>
              <a:t>SHUSWAP COMPLEX‑LATE TIMING: A below average return is expected for this CU. Brood year ETS (703,128) more than double the WSP lower benchmark of (310,783) but well below the upper benchmark of 1,794,869. Brood year EFS (376,518) is less than half the long term average (1,134,793), less than half of the recent average EFS (1,326,060), and is the lowest EFS value on record for the dominant cycle line for Late Shuswap sockeye. </a:t>
            </a:r>
          </a:p>
          <a:p>
            <a:r>
              <a:rPr lang="en-US" sz="1100" kern="1200">
                <a:solidFill>
                  <a:schemeClr val="tx1"/>
                </a:solidFill>
                <a:effectLst/>
                <a:latin typeface="+mn-lt"/>
                <a:ea typeface="ヒラギノ角ゴ Pro W3" pitchFamily="126" charset="-128"/>
                <a:cs typeface="ヒラギノ角ゴ Pro W3" charset="0"/>
              </a:rPr>
              <a:t> </a:t>
            </a:r>
          </a:p>
          <a:p>
            <a:r>
              <a:rPr lang="en-US" sz="1100" kern="1200">
                <a:solidFill>
                  <a:schemeClr val="tx1"/>
                </a:solidFill>
                <a:effectLst/>
                <a:latin typeface="+mn-lt"/>
                <a:ea typeface="ヒラギノ角ゴ Pro W3" pitchFamily="126" charset="-128"/>
                <a:cs typeface="ヒラギノ角ゴ Pro W3" charset="0"/>
              </a:rPr>
              <a:t>LILLOOET/HARRISON‑LATE TIMING: An above average to average return is expected in 2026. The 2021 and 2022 brood year ETS were 45,018 and 117,884 respectively which are both above the lower benchmark of 15,685. The 2022 brood year ETS is above the upper benchmark of 81,023. The 2021 brood year EFS (23,510) is below the long term and recent averages of 39,322 and 21,819 but the 2022 brood year EFS (60,148) is greater than both of these metrics. </a:t>
            </a:r>
          </a:p>
          <a:p>
            <a:r>
              <a:rPr lang="en-US" sz="1100" kern="1200">
                <a:solidFill>
                  <a:schemeClr val="tx1"/>
                </a:solidFill>
                <a:effectLst/>
                <a:latin typeface="+mn-lt"/>
                <a:ea typeface="ヒラギノ角ゴ Pro W3" pitchFamily="126" charset="-128"/>
                <a:cs typeface="ヒラギノ角ゴ Pro W3" charset="0"/>
              </a:rPr>
              <a:t> </a:t>
            </a:r>
          </a:p>
          <a:p>
            <a:r>
              <a:rPr lang="en-US" sz="1100" kern="1200">
                <a:solidFill>
                  <a:schemeClr val="tx1"/>
                </a:solidFill>
                <a:effectLst/>
                <a:latin typeface="+mn-lt"/>
                <a:ea typeface="ヒラギノ角ゴ Pro W3" pitchFamily="126" charset="-128"/>
                <a:cs typeface="ヒラギノ角ゴ Pro W3" charset="0"/>
              </a:rPr>
              <a:t>CULTUS‑LATE TIMING: A poor return is expected for this CU. Brood year ETS is 514, extremely small relative to the WSP lower benchmark (15,454). Brood year EFS (266) is also far below the long‑term average (792), but is above the recent average (95). The smolt out‑migrant estimate in 2024 was 68,890, well below the average of 115,299 (2001‑2023). </a:t>
            </a:r>
          </a:p>
          <a:p>
            <a:r>
              <a:rPr lang="en-US" sz="1100" kern="1200">
                <a:solidFill>
                  <a:schemeClr val="tx1"/>
                </a:solidFill>
                <a:effectLst/>
                <a:latin typeface="+mn-lt"/>
                <a:ea typeface="ヒラギノ角ゴ Pro W3" pitchFamily="126" charset="-128"/>
                <a:cs typeface="ヒラギノ角ゴ Pro W3" charset="0"/>
              </a:rPr>
              <a:t> </a:t>
            </a:r>
          </a:p>
          <a:p>
            <a:r>
              <a:rPr lang="en-US" sz="1100" kern="1200">
                <a:solidFill>
                  <a:schemeClr val="tx1"/>
                </a:solidFill>
                <a:effectLst/>
                <a:latin typeface="+mn-lt"/>
                <a:ea typeface="ヒラギノ角ゴ Pro W3" pitchFamily="126" charset="-128"/>
                <a:cs typeface="ヒラギノ角ゴ Pro W3" charset="0"/>
              </a:rPr>
              <a:t>SETON‑LATE TIMING: Above average returns are expected for this CU. The brood year ETS of 18,196 is well above the WSP lower benchmark of 2,193 and above the WSP upper benchmark of 13,453. The brood year EFS (10,585) is more than double both the long‑term (4,282) and recent averages (3,199). </a:t>
            </a:r>
          </a:p>
          <a:p>
            <a:r>
              <a:rPr lang="en-US" sz="1100" kern="1200">
                <a:solidFill>
                  <a:schemeClr val="tx1"/>
                </a:solidFill>
                <a:effectLst/>
                <a:latin typeface="+mn-lt"/>
                <a:ea typeface="ヒラギノ角ゴ Pro W3" pitchFamily="126" charset="-128"/>
                <a:cs typeface="ヒラギノ角ゴ Pro W3" charset="0"/>
              </a:rPr>
              <a:t> </a:t>
            </a:r>
          </a:p>
          <a:p>
            <a:r>
              <a:rPr lang="en-US" sz="1100" kern="1200">
                <a:solidFill>
                  <a:schemeClr val="tx1"/>
                </a:solidFill>
                <a:effectLst/>
                <a:latin typeface="+mn-lt"/>
                <a:ea typeface="ヒラギノ角ゴ Pro W3" pitchFamily="126" charset="-128"/>
                <a:cs typeface="ヒラギノ角ゴ Pro W3" charset="0"/>
              </a:rPr>
              <a:t>HARRISON‑UPSTREAM MIGRATING‑LATE TIMING: Near average returns are expected for this CU. The 2022 brood year ETS (50,678) is above the WSP lower benchmark (10,731) but below the WSP upper benchmark (84,597). Brood year EFS (20,787) is slightly above the long‑term (20,404) but above the recent average (14,573). These comparisons include escapement to the Weaver Creek spawning channel to be consistent with Grant et al. (2020). </a:t>
            </a:r>
          </a:p>
          <a:p>
            <a:r>
              <a:rPr lang="en-US" sz="1100" kern="1200">
                <a:solidFill>
                  <a:schemeClr val="tx1"/>
                </a:solidFill>
                <a:effectLst/>
                <a:latin typeface="+mn-lt"/>
                <a:ea typeface="ヒラギノ角ゴ Pro W3" pitchFamily="126" charset="-128"/>
                <a:cs typeface="ヒラギノ角ゴ Pro W3" charset="0"/>
              </a:rPr>
              <a:t> </a:t>
            </a:r>
          </a:p>
          <a:p>
            <a:r>
              <a:rPr lang="en-US" sz="1100" kern="1200">
                <a:solidFill>
                  <a:schemeClr val="tx1"/>
                </a:solidFill>
                <a:effectLst/>
                <a:latin typeface="+mn-lt"/>
                <a:ea typeface="ヒラギノ角ゴ Pro W3" pitchFamily="126" charset="-128"/>
                <a:cs typeface="ヒラギノ角ゴ Pro W3" charset="0"/>
              </a:rPr>
              <a:t>HARRISON‑DOWNSTREAM MIGRATING‑LATE TIMING: Reliable return data are not available for this CU, thus no WSP benchmarks are available (see Appendix 1). Poor returns are expected for this stock, since the 2022 brood year EFS (669) was low compared to the long‑term (1,597) and recent average EFS (389).</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rPr lang="en-US" sz="1100" kern="1200">
                <a:solidFill>
                  <a:schemeClr val="tx1"/>
                </a:solidFill>
                <a:effectLst/>
                <a:latin typeface="+mn-lt"/>
                <a:ea typeface="ヒラギノ角ゴ Pro W3" pitchFamily="126" charset="-128"/>
                <a:cs typeface="ヒラギノ角ゴ Pro W3" charset="0"/>
              </a:rPr>
              <a:t>TAKLA/TREMBLEUR/STUART-SUMMER TIMING: A poor return is </a:t>
            </a:r>
            <a:r>
              <a:rPr lang="en-US" sz="1100" kern="1200" err="1">
                <a:solidFill>
                  <a:schemeClr val="tx1"/>
                </a:solidFill>
                <a:effectLst/>
                <a:latin typeface="+mn-lt"/>
                <a:ea typeface="ヒラギノ角ゴ Pro W3" pitchFamily="126" charset="-128"/>
                <a:cs typeface="ヒラギノ角ゴ Pro W3" charset="0"/>
              </a:rPr>
              <a:t>exepcted</a:t>
            </a:r>
            <a:r>
              <a:rPr lang="en-US" sz="1100" kern="1200">
                <a:solidFill>
                  <a:schemeClr val="tx1"/>
                </a:solidFill>
                <a:effectLst/>
                <a:latin typeface="+mn-lt"/>
                <a:ea typeface="ヒラギノ角ゴ Pro W3" pitchFamily="126" charset="-128"/>
                <a:cs typeface="ヒラギノ角ゴ Pro W3" charset="0"/>
              </a:rPr>
              <a:t> in 2026. The 2022 brood year ETS of 87,161 is below the WSP lower benchmark (132,547). Brood year EFS (41,588) is below the long-term (28,226) average and slightly below the recent (45,095) average for this cycle line. </a:t>
            </a:r>
          </a:p>
          <a:p>
            <a:r>
              <a:rPr lang="en-US" sz="1100" kern="1200">
                <a:solidFill>
                  <a:schemeClr val="tx1"/>
                </a:solidFill>
                <a:effectLst/>
                <a:latin typeface="+mn-lt"/>
                <a:ea typeface="ヒラギノ角ゴ Pro W3" pitchFamily="126" charset="-128"/>
                <a:cs typeface="ヒラギノ角ゴ Pro W3" charset="0"/>
              </a:rPr>
              <a:t> </a:t>
            </a:r>
          </a:p>
          <a:p>
            <a:r>
              <a:rPr lang="en-US" sz="1100" kern="1200">
                <a:solidFill>
                  <a:schemeClr val="tx1"/>
                </a:solidFill>
                <a:effectLst/>
                <a:latin typeface="+mn-lt"/>
                <a:ea typeface="ヒラギノ角ゴ Pro W3" pitchFamily="126" charset="-128"/>
                <a:cs typeface="ヒラギノ角ゴ Pro W3" charset="0"/>
              </a:rPr>
              <a:t>FRANCOIS/FRASER-SUMMER TIMING: Above average returns are expected in 2026. The 2022 brood year ETS (122,758) was well above the WSP lower benchmark (24,256), and slightly above the upper benchmark of 122,612. Brood year EFS (57,153) was similar to the long-term (55,266) and above recent (42,033) averages. </a:t>
            </a:r>
          </a:p>
          <a:p>
            <a:r>
              <a:rPr lang="en-US" sz="1100" kern="1200">
                <a:solidFill>
                  <a:schemeClr val="tx1"/>
                </a:solidFill>
                <a:effectLst/>
                <a:latin typeface="+mn-lt"/>
                <a:ea typeface="ヒラギノ角ゴ Pro W3" pitchFamily="126" charset="-128"/>
                <a:cs typeface="ヒラギノ角ゴ Pro W3" charset="0"/>
              </a:rPr>
              <a:t> </a:t>
            </a:r>
          </a:p>
          <a:p>
            <a:r>
              <a:rPr lang="en-US" sz="1100" kern="1200">
                <a:solidFill>
                  <a:schemeClr val="tx1"/>
                </a:solidFill>
                <a:effectLst/>
                <a:latin typeface="+mn-lt"/>
                <a:ea typeface="ヒラギノ角ゴ Pro W3" pitchFamily="126" charset="-128"/>
                <a:cs typeface="ヒラギノ角ゴ Pro W3" charset="0"/>
              </a:rPr>
              <a:t>KAMLOOPS-EARLY SUMMER TIMING: The 2026 return is expected to be below the long-term average (29,173). The 2022 ETS (3,667) is below the WSP lower benchmark of 4,958. 2022 EFS (1,781) is below the long-term average (4,106), but similar to the recent average (1,605). </a:t>
            </a:r>
          </a:p>
          <a:p>
            <a:r>
              <a:rPr lang="en-US" sz="1100" kern="1200">
                <a:solidFill>
                  <a:schemeClr val="tx1"/>
                </a:solidFill>
                <a:effectLst/>
                <a:latin typeface="+mn-lt"/>
                <a:ea typeface="ヒラギノ角ゴ Pro W3" pitchFamily="126" charset="-128"/>
                <a:cs typeface="ヒラギノ角ゴ Pro W3" charset="0"/>
              </a:rPr>
              <a:t> </a:t>
            </a:r>
          </a:p>
          <a:p>
            <a:r>
              <a:rPr lang="en-US" sz="1100" kern="1200">
                <a:solidFill>
                  <a:schemeClr val="tx1"/>
                </a:solidFill>
                <a:effectLst/>
                <a:latin typeface="+mn-lt"/>
                <a:ea typeface="ヒラギノ角ゴ Pro W3" pitchFamily="126" charset="-128"/>
                <a:cs typeface="ヒラギノ角ゴ Pro W3" charset="0"/>
              </a:rPr>
              <a:t>QUESNEL-SUMMER TIMING: An average return is expected for this cyclical CU in 2026. The 2022 brood year ETS of 763,010 was higher than the WSP lower benchmark of 197,467 but lower than the upper benchmark of 1,307,742. EFS in the 2022 (414,835) was well above the long term average (163,873) and above below the recent average (327,483) for this cycle line. </a:t>
            </a:r>
          </a:p>
          <a:p>
            <a:r>
              <a:rPr lang="en-US" sz="1100" kern="1200">
                <a:solidFill>
                  <a:schemeClr val="tx1"/>
                </a:solidFill>
                <a:effectLst/>
                <a:latin typeface="+mn-lt"/>
                <a:ea typeface="ヒラギノ角ゴ Pro W3" pitchFamily="126" charset="-128"/>
                <a:cs typeface="ヒラギノ角ゴ Pro W3" charset="0"/>
              </a:rPr>
              <a:t> </a:t>
            </a:r>
          </a:p>
          <a:p>
            <a:r>
              <a:rPr lang="en-US" sz="1100" kern="1200">
                <a:solidFill>
                  <a:schemeClr val="tx1"/>
                </a:solidFill>
                <a:effectLst/>
                <a:latin typeface="+mn-lt"/>
                <a:ea typeface="ヒラギノ角ゴ Pro W3" pitchFamily="126" charset="-128"/>
                <a:cs typeface="ヒラギノ角ゴ Pro W3" charset="0"/>
              </a:rPr>
              <a:t>CHILKO-EARLY SUMMER TIMING: Above-average returns are expected in 2026 relative to the historical average (1,350,479). The 2022 brood year ETS of 872,969 is well above the upper (353,863) benchmarks. Brood EFS (484,123) is above both the long-term (229,374) and recent (281,341) averages. The smolt out-migrant estimate in 2024 was 49 million, which is more than double the historic average of 22.8 million. </a:t>
            </a:r>
          </a:p>
          <a:p>
            <a:r>
              <a:rPr lang="en-US" sz="1100" kern="1200">
                <a:solidFill>
                  <a:schemeClr val="tx1"/>
                </a:solidFill>
                <a:effectLst/>
                <a:latin typeface="+mn-lt"/>
                <a:ea typeface="ヒラギノ角ゴ Pro W3" pitchFamily="126" charset="-128"/>
                <a:cs typeface="ヒラギノ角ゴ Pro W3" charset="0"/>
              </a:rPr>
              <a:t> </a:t>
            </a:r>
          </a:p>
          <a:p>
            <a:r>
              <a:rPr lang="en-US" sz="1100" kern="1200">
                <a:solidFill>
                  <a:schemeClr val="tx1"/>
                </a:solidFill>
                <a:effectLst/>
                <a:latin typeface="+mn-lt"/>
                <a:ea typeface="ヒラギノ角ゴ Pro W3" pitchFamily="126" charset="-128"/>
                <a:cs typeface="ヒラギノ角ゴ Pro W3" charset="0"/>
              </a:rPr>
              <a:t>HARRISON RIVER: Poor returns are expected for this CU, but this will strongly depend not only on survival, but also the maturation rate for the 2022 and 2023 broods. This stock has an different life history (river-type) and age structure (predominately three- and four-year olds) relative to other Fraser populations. Both the 2022 ETS (29,966) and 2023 ETS (29,597) are below the WSP lower benchmark (38,928). The long term and recent averages for EFS are 29,538 and 27,952 respectively; the 2022 brood year EFS (18,778) and the 2023 brood year EFS (18,243) are both below these metrics. WIDGEON: Reliable return data are not available for this CU, thus no WSP benchmarks are available (see Appendix 1). This stock has an different life history (river-type) and age structure (predominately three- and four-year olds) relative to other Fraser populations). The expected contribution of 3-year-olds is uncertain due to small population size and resultant small sample sizes for age analysis. A poor return is expected in 2026 based on low 2022 and 2023 escapements (EFS: 66 and 34, respectively) relative to the long-term average (307). While the EFS from 2022 are similar to the recent average (78), the 2023 EFS value is less than half.</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FRASER FALL RUN 41 CHINOOK SALMON: The 2025 escapement for the Fraser Fall Run 41 SMU was above the long-term average, the 2021 parental brood escapement, and the escapement target (SMSY 75,100). This is the 4th consecutive year of meeting the escapement target, and we assigned an outlook category of 3 to the SMU. 
CK-03 has a WSP Amber Status (2023) and was above the average escapement in 2025. 
Expectations for 2026 are for continued above average abundance based on the higher 2022 brood year escapement and improved productivity in recent years. Escapement was around 60,000 this year and it has been above the long-term average since 2019. Escapement was around 60,000 this year and it has been above the long-term average since 2019</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3</a:t>
            </a:fld>
            <a:endParaRPr lang="en-US" altLang="en-US"/>
          </a:p>
        </p:txBody>
      </p:sp>
    </p:spTree>
    <p:extLst>
      <p:ext uri="{BB962C8B-B14F-4D97-AF65-F5344CB8AC3E}">
        <p14:creationId xmlns:p14="http://schemas.microsoft.com/office/powerpoint/2010/main" val="3526520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FRASER SPRING RUN 42 CHINOOK SALMON: The 2025 escapement for the Fraser Spring Run 42 SMU was below the long-term average, the 2021 parental brood escapement, and the escapement target (SMSY 22,100). We assigned an Outlook category of 1 to the SMU.
CK-16 has a WSP Red status (2024) and was below the average escapement in 2025. 
CK-17 has a WSP Amber Status (2024) and was below average escapement in 2025. 
Expectations are for continued low abundance in 2026 due to low parental spawner abundance in 2022 combined with very low hatchery production for that cohort.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FRASER SPRING RUN 52 CHINOOK SALMON: The 2025 escapement for the Fraser Spring Run 52 SMU was above the long-term average, the 2020 parental brood escapement, but below the escapement target (SMSY 42,200). Despite an increase in abundance in 2025, we assigned an Outlook category of 1 to the SMU as two conservation units remain in category 1.  
There continues to be considerable escapement variation among and within conservation units in 2025.
CK-04 has a WSP Red Status (2024) and was well below the average escapement. 
CK-08 has a WSP Red Status (2024) and was above the average escapement. 
CK-10 has a WSP Amber Status (2024) and was below the average escapement. 
CK-12 has a WSP Amber Status (2024) and was above the average escapement. 
CK-18 has a WSP Amber Status (2024) and was below the average escapement. 
Expectations for 2025 are for continued low abundance compared to the escapement targets due to uncertainty around freshwater and marine survival and productivity.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FRASER SUMMER RUN 41 CHINOOK SALMON: The 2025 escapement for the Fraser Summer Run 41 SMU was above the long-term average, the 2021 parental brood escapement, and the escapement estimated to produce the maximum sustained yield (SMSY 120,300). Despite continued high abundance for this SMU, we assigned an outlook category of 1 as a conservation unit (CK-07) remains in category 1. 
There continues to be different escapement trends among conservation units.
CK-07 has a WSP Red Status (2023) and has been declining substantially in recent years, with 2025 well below the average escapement. 
CK-13 has a WSP Green Status (2023) and continues to have high spawner abundance, with 2025 more than double the average. 
CK-15 has a WSP Green Status (2023) and was above the average escapement in 2025. 
Similar trends are expected in 2026 with continued high abundances for CK-13 and CK-15, and very low abundance for CK-07.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FRASER SUMMER RUN 52 CHINOOK SALMON: The 2025 escapement for the Fraser Summer Run 52 SMU was above the long-term average and the 2020 parental brood escapement, and was near the escapement target (SMSY 23,600).  Despite an increase in abundance in 2025, we assigned an Outlook category of 1 to the SMU as two conservation units remain in category 1. 
There continues to be considerable escapement variation among and within these conservation units in 2025. 
CK-05 has a WSP Red Status (2024) and was well below the average escapement. 
CK-06 is a data deficient CU and was below the average escapement. 
CK-09 has a WSP Red Status (2024) and was below average escapement. 
CK-11 has a WSP Amber Status (2024) and was above average escapement. 
CK-14 has a WSP Amber Status (2024) and was above average escapement. 
CK-19 has a WSP Amber Status (2024) and was above average escapement. 
Expectations for the 2026 return are for continued low abundance and high variation due to uncertainty around marine survival and productivity.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INTERIOR FRASER COHO SALMON: The PST MU status will remain Low in 2026, as the Moderate status reference point survival target has not been met; three consecutive years of survival over 3% are required for a change in status. Although the 2025 survival estimate is not available at this time, it will not impact MU status in 2026 as the 2023 survival estimate was 2.1%. 
Recent escapements exceed the PST MU Moderate status escapement target as well as the Canadian Fish Stock Provisions limit reference points. Total pre-fisheries abundance has improved but remains well below historical averages. 
IFC CU-level Wild Salmon Policy statuses are assessed using the Rapid Status Approach which is informed by recently adopted benchmarks from the 2025 Fisheries Science Response Report. 
2025 escapement estimates, 2025 survival estimates, and 2026 preliminary forecasts are not available at this time.
LOWER FRASER COHO SALMON: 2024 was the fourth successful year of estimating the aggregate terminal run and escapement for this PST MU. The average terminal run estimate for natural-origin LFC (191,000) exceeds the average for the hatchery-origin component (125,000). Currently, the Outlook Category cannot be determined for the natural component (only 4 years of data available, no LRP or management targets). 
Inch Creek Coho smolt-adult survival is a proxy for change in relative abundance for the MU. The 2024 marine survival estimate for this indicator stock was 11.2%, which is a 57% increase relative to the 2023 survival estimate (4.8%). Lower Fraser Coho hatchery production, marine survival, and fishery exploitation are expected to return sufficient abundance to achieve hatchery production objectives.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FRASER CHUM SALMON: Fraser Chum Salmon SMU is dominated by the Lower Fraser Chum CU.
Lower Fraser River Chum Salmon spawning escapement has failed to reach the management target in six of the last eight years (2018-2021, 2023). The 2025 in-season terminal run estimate was 616,000 fish and the 2025 spawning escapement estimate (including age data) will be available by May 2026.  Spawning escapements failed to outperform brood for 2017-2021, while spawning escapements outperformed brood in the most recent four years (2022-2025). Long term productivity is declining, and the Lower Fraser Chum CU was assigned a WSP Rapid Status Assessment of RED in 2025.
Returns in 2026 will be dominated by 4-year-old brood from the 2022 escapement of 1,130,000 spawners. 2021 (530,000 spawners) and 2023 (620,000 spawners) were low escapement brood years, and are not expected to contribute significantly to the 2026 return. The high escapement brood-year and recently observed increases in productivity contrast with the observed long-term decrease in productivity: For 2026 the Lower Fraser Chum CU is assigned an Outlook Category 2. (2025 Outlook Category was 2)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OKANAGAN SOCKEYE SALMON: The Okanagan Sockeye Salmon Stock Management Unit (SMU) includes a single CU, the Osoyoos-Skaha-Okanagan Sockeye Salmon Conservation Unit. This SMU has a two-year cycle with even years being high. Based on this, recruitment to the mouth of the Columbia River is expected to be average to above average (compared to the last 15 years) in 2026. 
This forecast includes all Okanagan sockeye in the SMU, including both natural- and hatchery-origin fish returning to Osoyoos, Skaha, and Okanagan lakes. 
Upstream mortality can be high for this SMU, depending on temperatures and harvest along the Columbia River and the Okanogan  River (U.S. spelling), prior to the fish entering Canada. Therefore, there is considerable uncertainty about the numbers that will reach the spawning grounds.</a:t>
            </a:r>
            <a:endParaRPr lang="en-US"/>
          </a:p>
          <a:p>
            <a:endParaRPr lang="en-US"/>
          </a:p>
          <a:p>
            <a:endParaRPr lang="en-US"/>
          </a:p>
          <a:p>
            <a:r>
              <a:rPr lang="en-US"/>
              <a:t>OKANAGAN CHINOOK SALMON: The 2025 escapement for the Okanagan Summer Chinook conservation unit was below the long-term average, the 2021 parental brood escapement, and well below the escapement target (4,600).
CK-01 has a WSP Red Status (2023) and was below average escapement in 2025. The CU is currently undergoing review for listing under the Species at Risk Act. 
Expectations for 2026 are for continued depressed abundance related to low parental escapements, low marine and freshwater survival, low productivity, and low hatchery production.</a:t>
            </a:r>
          </a:p>
          <a:p>
            <a:endParaRPr lang="en-US"/>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a:t>Boundary Bay: The 2025 escapement for the Boundary Bay conservation unit was above the long-term average and the 2021 parental brood escapement, but it was below the escapement target (2,100). The majority of spawners were hatchery-origin in 2025. 
CK-02 has a WSP Red Status (2023) and was above the average escapement in 2025. The CU is currently undergoing review for listing under the Species at Risk Act. 
Expectations for 2026 are for continued low abundance related to low parental escapements and uncertainty around survival and productivity.</a:t>
            </a:r>
          </a:p>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829A2-4B13-8FE0-2E47-442FEEE7341C}"/>
            </a:ext>
          </a:extLst>
        </p:cNvPr>
        <p:cNvGrpSpPr/>
        <p:nvPr/>
      </p:nvGrpSpPr>
      <p:grpSpPr>
        <a:xfrm>
          <a:off x="0" y="0"/>
          <a:ext cx="0" cy="0"/>
          <a:chOff x="0" y="0"/>
          <a:chExt cx="0" cy="0"/>
        </a:xfrm>
      </p:grpSpPr>
      <p:sp>
        <p:nvSpPr>
          <p:cNvPr id="2" name="Notes Placeholder 4">
            <a:extLst>
              <a:ext uri="{FF2B5EF4-FFF2-40B4-BE49-F238E27FC236}">
                <a16:creationId xmlns:a16="http://schemas.microsoft.com/office/drawing/2014/main" id="{79B8647C-8DAE-D884-A01E-13B201125088}"/>
              </a:ext>
            </a:extLst>
          </p:cNvPr>
          <p:cNvSpPr>
            <a:spLocks noGrp="1"/>
          </p:cNvSpPr>
          <p:nvPr>
            <p:ph type="body" sz="quarter" idx="3"/>
          </p:nvPr>
        </p:nvSpPr>
        <p:spPr/>
        <p:txBody>
          <a:bodyPr/>
          <a:lstStyle/>
          <a:p>
            <a:endParaRPr/>
          </a:p>
        </p:txBody>
      </p:sp>
    </p:spTree>
    <p:extLst>
      <p:ext uri="{BB962C8B-B14F-4D97-AF65-F5344CB8AC3E}">
        <p14:creationId xmlns:p14="http://schemas.microsoft.com/office/powerpoint/2010/main" val="280203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38</a:t>
            </a:fld>
            <a:endParaRPr lang="en-US" altLang="en-US"/>
          </a:p>
        </p:txBody>
      </p:sp>
    </p:spTree>
    <p:extLst>
      <p:ext uri="{BB962C8B-B14F-4D97-AF65-F5344CB8AC3E}">
        <p14:creationId xmlns:p14="http://schemas.microsoft.com/office/powerpoint/2010/main" val="1054125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39F14-3A05-E54E-6283-A108776BBB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050EF3-3230-1DF6-1DCC-5A5ECCE8F9C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DD1FD5E-1EB9-BF64-0847-B9B1EF45BA3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1293F2-FED0-697D-DA1B-FB375D900CEE}"/>
              </a:ext>
            </a:extLst>
          </p:cNvPr>
          <p:cNvSpPr>
            <a:spLocks noGrp="1"/>
          </p:cNvSpPr>
          <p:nvPr>
            <p:ph type="sldNum" sz="quarter" idx="5"/>
          </p:nvPr>
        </p:nvSpPr>
        <p:spPr/>
        <p:txBody>
          <a:bodyPr/>
          <a:lstStyle/>
          <a:p>
            <a:fld id="{58B6414A-BA14-4DDA-AFF4-139240F35821}" type="slidenum">
              <a:rPr lang="en-US" altLang="en-US" smtClean="0"/>
              <a:pPr/>
              <a:t>4</a:t>
            </a:fld>
            <a:endParaRPr lang="en-US" altLang="en-US"/>
          </a:p>
        </p:txBody>
      </p:sp>
    </p:spTree>
    <p:extLst>
      <p:ext uri="{BB962C8B-B14F-4D97-AF65-F5344CB8AC3E}">
        <p14:creationId xmlns:p14="http://schemas.microsoft.com/office/powerpoint/2010/main" val="261557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100">
                <a:latin typeface="Century Gothic" panose="020B0502020202020204" pitchFamily="34" charset="0"/>
              </a:rPr>
              <a:t>Need to update map. Maybe colour by Area. Change projection.</a:t>
            </a: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5</a:t>
            </a:fld>
            <a:endParaRPr lang="en-US" altLang="en-US"/>
          </a:p>
        </p:txBody>
      </p:sp>
    </p:spTree>
    <p:extLst>
      <p:ext uri="{BB962C8B-B14F-4D97-AF65-F5344CB8AC3E}">
        <p14:creationId xmlns:p14="http://schemas.microsoft.com/office/powerpoint/2010/main" val="2983377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6</a:t>
            </a:fld>
            <a:endParaRPr lang="en-US" altLang="en-US"/>
          </a:p>
        </p:txBody>
      </p:sp>
    </p:spTree>
    <p:extLst>
      <p:ext uri="{BB962C8B-B14F-4D97-AF65-F5344CB8AC3E}">
        <p14:creationId xmlns:p14="http://schemas.microsoft.com/office/powerpoint/2010/main" val="3275036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lower biological benchmark allows for substantial buffer between it and the level of abundance at which the stock would be considered at risk of extinction</a:t>
            </a:r>
          </a:p>
          <a:p>
            <a:r>
              <a:rPr lang="en-CA">
                <a:ea typeface="ヒラギノ角ゴ Pro W3"/>
                <a:cs typeface="Calibri"/>
              </a:rPr>
              <a:t>The higher biological benchmark delineates the ‘amber’ from ‘green’ WSP status zone </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7</a:t>
            </a:fld>
            <a:endParaRPr lang="en-US" altLang="en-US"/>
          </a:p>
        </p:txBody>
      </p:sp>
    </p:spTree>
    <p:extLst>
      <p:ext uri="{BB962C8B-B14F-4D97-AF65-F5344CB8AC3E}">
        <p14:creationId xmlns:p14="http://schemas.microsoft.com/office/powerpoint/2010/main" val="112014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36A59-823F-36D4-9C87-A173D0438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EB61-5949-F62D-041B-AE51F8A80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AD17F-18F4-E3DA-19CD-87FCD65DBFBF}"/>
              </a:ext>
            </a:extLst>
          </p:cNvPr>
          <p:cNvSpPr>
            <a:spLocks noGrp="1"/>
          </p:cNvSpPr>
          <p:nvPr>
            <p:ph type="body" idx="1"/>
          </p:nvPr>
        </p:nvSpPr>
        <p:spPr/>
        <p:txBody>
          <a:bodyPr/>
          <a:lstStyle/>
          <a:p>
            <a:endParaRPr lang="en-US">
              <a:ea typeface="ヒラギノ角ゴ Pro W3"/>
              <a:cs typeface="Calibri"/>
            </a:endParaRPr>
          </a:p>
        </p:txBody>
      </p:sp>
      <p:sp>
        <p:nvSpPr>
          <p:cNvPr id="4" name="Slide Number Placeholder 3">
            <a:extLst>
              <a:ext uri="{FF2B5EF4-FFF2-40B4-BE49-F238E27FC236}">
                <a16:creationId xmlns:a16="http://schemas.microsoft.com/office/drawing/2014/main" id="{D5CC3492-C46C-0319-D0E9-B649430F5854}"/>
              </a:ext>
            </a:extLst>
          </p:cNvPr>
          <p:cNvSpPr>
            <a:spLocks noGrp="1"/>
          </p:cNvSpPr>
          <p:nvPr>
            <p:ph type="sldNum" sz="quarter" idx="5"/>
          </p:nvPr>
        </p:nvSpPr>
        <p:spPr/>
        <p:txBody>
          <a:bodyPr/>
          <a:lstStyle/>
          <a:p>
            <a:fld id="{58B6414A-BA14-4DDA-AFF4-139240F35821}" type="slidenum">
              <a:rPr lang="en-US" altLang="en-US" smtClean="0"/>
              <a:pPr/>
              <a:t>8</a:t>
            </a:fld>
            <a:endParaRPr lang="en-US" altLang="en-US"/>
          </a:p>
        </p:txBody>
      </p:sp>
    </p:spTree>
    <p:extLst>
      <p:ext uri="{BB962C8B-B14F-4D97-AF65-F5344CB8AC3E}">
        <p14:creationId xmlns:p14="http://schemas.microsoft.com/office/powerpoint/2010/main" val="317858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9</a:t>
            </a:fld>
            <a:endParaRPr lang="en-US" altLang="en-US"/>
          </a:p>
        </p:txBody>
      </p:sp>
    </p:spTree>
    <p:extLst>
      <p:ext uri="{BB962C8B-B14F-4D97-AF65-F5344CB8AC3E}">
        <p14:creationId xmlns:p14="http://schemas.microsoft.com/office/powerpoint/2010/main" val="188206598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378E68-B847-55E4-324B-9A21EE42888C}"/>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4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0F24ED5-5096-2EAE-707B-54A927ADB030}"/>
              </a:ext>
            </a:extLst>
          </p:cNvPr>
          <p:cNvSpPr>
            <a:spLocks noGrp="1"/>
          </p:cNvSpPr>
          <p:nvPr>
            <p:ph type="sldNum" sz="quarter" idx="10"/>
          </p:nvPr>
        </p:nvSpPr>
        <p:spPr>
          <a:xfrm>
            <a:off x="567696" y="6259967"/>
            <a:ext cx="564409" cy="365125"/>
          </a:xfrm>
          <a:prstGeom prst="rect">
            <a:avLst/>
          </a:prstGeom>
        </p:spPr>
        <p:txBody>
          <a:bodyPr/>
          <a:lstStyle/>
          <a:p>
            <a:fld id="{4AF31215-D414-49A1-B0BE-FA6A849F09BB}" type="slidenum">
              <a:rPr lang="en-US" altLang="en-US" smtClean="0"/>
              <a:pPr/>
              <a:t>‹#›</a:t>
            </a:fld>
            <a:endParaRPr lang="en-US" altLang="en-US"/>
          </a:p>
        </p:txBody>
      </p:sp>
      <p:pic>
        <p:nvPicPr>
          <p:cNvPr id="7" name="Picture 3" descr="\\prod.prv\shared\NCR\CMO\CMB_NEW\0400-Comms Svcs\480 - Publishing and Production\!Flag Signatures\Canada Wordmark\Colour\Canada_Colour.png">
            <a:extLst>
              <a:ext uri="{FF2B5EF4-FFF2-40B4-BE49-F238E27FC236}">
                <a16:creationId xmlns:a16="http://schemas.microsoft.com/office/drawing/2014/main" id="{58BAB1A2-29FC-68A9-017B-94146F49FBE5}"/>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Tree>
    <p:extLst>
      <p:ext uri="{BB962C8B-B14F-4D97-AF65-F5344CB8AC3E}">
        <p14:creationId xmlns:p14="http://schemas.microsoft.com/office/powerpoint/2010/main" val="1462096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half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2BF17-4193-C6FC-AC84-55F6C81846FD}"/>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22" name="Rectangle 21">
            <a:extLst>
              <a:ext uri="{FF2B5EF4-FFF2-40B4-BE49-F238E27FC236}">
                <a16:creationId xmlns:a16="http://schemas.microsoft.com/office/drawing/2014/main" id="{C04CF8E6-7043-0A1D-2768-9FC1C3669BE9}"/>
              </a:ext>
            </a:extLst>
          </p:cNvPr>
          <p:cNvSpPr/>
          <p:nvPr userDrawn="1"/>
        </p:nvSpPr>
        <p:spPr>
          <a:xfrm>
            <a:off x="-1" y="727531"/>
            <a:ext cx="12192000" cy="5395913"/>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3" descr="\\prod.prv\shared\NCR\CMO\CMB_NEW\0400-Comms Svcs\480 - Publishing and Production\!Flag Signatures\Canada Wordmark\Colour\Canada_Colour.png">
            <a:extLst>
              <a:ext uri="{FF2B5EF4-FFF2-40B4-BE49-F238E27FC236}">
                <a16:creationId xmlns:a16="http://schemas.microsoft.com/office/drawing/2014/main" id="{0E00909B-063F-ACCD-19D0-C1624A769878}"/>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6" name="Rectangle 5">
            <a:extLst>
              <a:ext uri="{FF2B5EF4-FFF2-40B4-BE49-F238E27FC236}">
                <a16:creationId xmlns:a16="http://schemas.microsoft.com/office/drawing/2014/main" id="{E946A01A-8A7F-D9B5-0A17-AEA65CC978C4}"/>
              </a:ext>
            </a:extLst>
          </p:cNvPr>
          <p:cNvSpPr/>
          <p:nvPr userDrawn="1"/>
        </p:nvSpPr>
        <p:spPr>
          <a:xfrm>
            <a:off x="6096000"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EA6353D-BAE3-8057-F27D-1E15C38A4186}"/>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ECAD60D-2B96-63D3-A347-18ABAA2DEB14}"/>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58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9D1177-91F4-7E8B-BC11-6C9CCDD778FF}"/>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8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D331E-0F4D-2A67-EDE6-C32229416896}"/>
              </a:ext>
            </a:extLst>
          </p:cNvPr>
          <p:cNvSpPr/>
          <p:nvPr userDrawn="1"/>
        </p:nvSpPr>
        <p:spPr>
          <a:xfrm>
            <a:off x="0" y="727531"/>
            <a:ext cx="12192000" cy="5395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prod.prv\shared\NCR\CMO\CMB_NEW\0400-Comms Svcs\480 - Publishing and Production\!Flag Signatures\Canada Wordmark\Colour\Canada_Colour.png">
            <a:extLst>
              <a:ext uri="{FF2B5EF4-FFF2-40B4-BE49-F238E27FC236}">
                <a16:creationId xmlns:a16="http://schemas.microsoft.com/office/drawing/2014/main" id="{CE1EBDB8-5E96-431D-91F9-992248FD8C0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4" name="Slide Number Placeholder 5">
            <a:extLst>
              <a:ext uri="{FF2B5EF4-FFF2-40B4-BE49-F238E27FC236}">
                <a16:creationId xmlns:a16="http://schemas.microsoft.com/office/drawing/2014/main" id="{35A75106-BA3A-1B7D-5700-5FA4649E8CC8}"/>
              </a:ext>
            </a:extLst>
          </p:cNvPr>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5" name="Rectangle 4">
            <a:extLst>
              <a:ext uri="{FF2B5EF4-FFF2-40B4-BE49-F238E27FC236}">
                <a16:creationId xmlns:a16="http://schemas.microsoft.com/office/drawing/2014/main" id="{BDE0AD19-8C63-FC29-C215-83E5B7541195}"/>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EC3B58F7-7F45-5514-8B59-F0788F965C3B}"/>
              </a:ext>
            </a:extLst>
          </p:cNvPr>
          <p:cNvSpPr txBox="1">
            <a:spLocks/>
          </p:cNvSpPr>
          <p:nvPr userDrawn="1"/>
        </p:nvSpPr>
        <p:spPr>
          <a:xfrm rot="16200000">
            <a:off x="8255264" y="4411489"/>
            <a:ext cx="2436466"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2000" spc="30">
                <a:ln w="6350">
                  <a:noFill/>
                </a:ln>
                <a:solidFill>
                  <a:schemeClr val="bg1"/>
                </a:solidFill>
                <a:effectLst/>
                <a:latin typeface="Segoe UI" panose="020B0502040204020203" pitchFamily="34" charset="0"/>
                <a:ea typeface="ヒラギノ角ゴ Pro W3" pitchFamily="127" charset="-128"/>
                <a:cs typeface="Segoe UI" panose="020B0502040204020203" pitchFamily="34" charset="0"/>
              </a:rPr>
              <a:t>OUTLINE</a:t>
            </a:r>
          </a:p>
        </p:txBody>
      </p:sp>
      <p:sp>
        <p:nvSpPr>
          <p:cNvPr id="8" name="Rectangle 7">
            <a:extLst>
              <a:ext uri="{FF2B5EF4-FFF2-40B4-BE49-F238E27FC236}">
                <a16:creationId xmlns:a16="http://schemas.microsoft.com/office/drawing/2014/main" id="{E3D49D43-4A2A-65A3-8F86-15C0B4ED8F76}"/>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080E1AD-9D03-0B84-0DDC-8303B509CE88}"/>
              </a:ext>
            </a:extLst>
          </p:cNvPr>
          <p:cNvSpPr>
            <a:spLocks noGrp="1"/>
          </p:cNvSpPr>
          <p:nvPr>
            <p:ph type="title"/>
          </p:nvPr>
        </p:nvSpPr>
        <p:spPr>
          <a:xfrm>
            <a:off x="1264714" y="148168"/>
            <a:ext cx="10515600" cy="438022"/>
          </a:xfrm>
          <a:prstGeom prst="rect">
            <a:avLst/>
          </a:prstGeom>
        </p:spPr>
        <p:txBody>
          <a:bodyPr/>
          <a:lstStyle>
            <a:lvl1pPr>
              <a:defRPr sz="2000">
                <a:ln w="6350">
                  <a:noFill/>
                </a:ln>
                <a:effectLst/>
              </a:defRPr>
            </a:lvl1pPr>
          </a:lstStyle>
          <a:p>
            <a:r>
              <a:rPr lang="en-US"/>
              <a:t>Click to edit Master title style</a:t>
            </a:r>
          </a:p>
        </p:txBody>
      </p:sp>
      <p:sp>
        <p:nvSpPr>
          <p:cNvPr id="9" name="Text Placeholder 8">
            <a:extLst>
              <a:ext uri="{FF2B5EF4-FFF2-40B4-BE49-F238E27FC236}">
                <a16:creationId xmlns:a16="http://schemas.microsoft.com/office/drawing/2014/main" id="{0F5FF97C-8F1C-00D4-2C0A-EF5DB21DC781}"/>
              </a:ext>
            </a:extLst>
          </p:cNvPr>
          <p:cNvSpPr>
            <a:spLocks noGrp="1"/>
          </p:cNvSpPr>
          <p:nvPr>
            <p:ph type="body" sz="quarter" idx="13" hasCustomPrompt="1"/>
          </p:nvPr>
        </p:nvSpPr>
        <p:spPr>
          <a:xfrm>
            <a:off x="938213" y="968375"/>
            <a:ext cx="3681412" cy="617538"/>
          </a:xfrm>
          <a:prstGeom prst="rect">
            <a:avLst/>
          </a:prstGeom>
        </p:spPr>
        <p:txBody>
          <a:bodyPr/>
          <a:lstStyle>
            <a:lvl1pPr marL="0" indent="0">
              <a:buNone/>
              <a:defRPr/>
            </a:lvl1pPr>
          </a:lstStyle>
          <a:p>
            <a:pPr lvl="0"/>
            <a:r>
              <a:rPr lang="en-US"/>
              <a:t>TEXT</a:t>
            </a:r>
          </a:p>
        </p:txBody>
      </p:sp>
    </p:spTree>
    <p:extLst>
      <p:ext uri="{BB962C8B-B14F-4D97-AF65-F5344CB8AC3E}">
        <p14:creationId xmlns:p14="http://schemas.microsoft.com/office/powerpoint/2010/main" val="4042903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9D1177-91F4-7E8B-BC11-6C9CCDD778FF}"/>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8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D331E-0F4D-2A67-EDE6-C32229416896}"/>
              </a:ext>
            </a:extLst>
          </p:cNvPr>
          <p:cNvSpPr/>
          <p:nvPr userDrawn="1"/>
        </p:nvSpPr>
        <p:spPr>
          <a:xfrm>
            <a:off x="0" y="727531"/>
            <a:ext cx="12192000" cy="5395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prod.prv\shared\NCR\CMO\CMB_NEW\0400-Comms Svcs\480 - Publishing and Production\!Flag Signatures\Canada Wordmark\Colour\Canada_Colour.png">
            <a:extLst>
              <a:ext uri="{FF2B5EF4-FFF2-40B4-BE49-F238E27FC236}">
                <a16:creationId xmlns:a16="http://schemas.microsoft.com/office/drawing/2014/main" id="{CE1EBDB8-5E96-431D-91F9-992248FD8C0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4" name="Slide Number Placeholder 5">
            <a:extLst>
              <a:ext uri="{FF2B5EF4-FFF2-40B4-BE49-F238E27FC236}">
                <a16:creationId xmlns:a16="http://schemas.microsoft.com/office/drawing/2014/main" id="{35A75106-BA3A-1B7D-5700-5FA4649E8CC8}"/>
              </a:ext>
            </a:extLst>
          </p:cNvPr>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5" name="Rectangle 4">
            <a:extLst>
              <a:ext uri="{FF2B5EF4-FFF2-40B4-BE49-F238E27FC236}">
                <a16:creationId xmlns:a16="http://schemas.microsoft.com/office/drawing/2014/main" id="{BDE0AD19-8C63-FC29-C215-83E5B7541195}"/>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232BB9-1C9D-3DB5-E1E1-BE99A69A2F70}"/>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478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F89F82-F064-991E-6BBE-629C7BFB0FAA}"/>
              </a:ext>
            </a:extLst>
          </p:cNvPr>
          <p:cNvSpPr txBox="1"/>
          <p:nvPr userDrawn="1">
            <p:extLst>
              <p:ext uri="{1162E1C5-73C7-4A58-AE30-91384D911F3F}">
                <p184:classification xmlns:p184="http://schemas.microsoft.com/office/powerpoint/2018/4/main" val="hdr"/>
              </p:ext>
            </p:extLst>
          </p:nvPr>
        </p:nvSpPr>
        <p:spPr>
          <a:xfrm>
            <a:off x="7415214" y="63503"/>
            <a:ext cx="1700212" cy="103875"/>
          </a:xfrm>
          <a:prstGeom prst="rect">
            <a:avLst/>
          </a:prstGeom>
        </p:spPr>
        <p:txBody>
          <a:bodyPr horzOverflow="overflow" lIns="0" tIns="0" rIns="0" bIns="0">
            <a:spAutoFit/>
          </a:bodyPr>
          <a:lstStyle/>
          <a:p>
            <a:pPr algn="l"/>
            <a:r>
              <a:rPr lang="en-US" sz="675">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Non-Classifié</a:t>
            </a:r>
          </a:p>
        </p:txBody>
      </p:sp>
      <p:pic>
        <p:nvPicPr>
          <p:cNvPr id="10" name="Picture 9" descr="A river with fog and trees in the background&#10;&#10;AI-generated content may be incorrect.">
            <a:extLst>
              <a:ext uri="{FF2B5EF4-FFF2-40B4-BE49-F238E27FC236}">
                <a16:creationId xmlns:a16="http://schemas.microsoft.com/office/drawing/2014/main" id="{534DC0AC-9905-7ACD-C36A-9F88F384FC0A}"/>
              </a:ext>
            </a:extLst>
          </p:cNvPr>
          <p:cNvPicPr>
            <a:picLocks noChangeAspect="1"/>
          </p:cNvPicPr>
          <p:nvPr userDrawn="1"/>
        </p:nvPicPr>
        <p:blipFill>
          <a:blip r:embed="rId6"/>
          <a:srcRect l="11975" t="5320" r="3801" b="10173"/>
          <a:stretch/>
        </p:blipFill>
        <p:spPr>
          <a:xfrm>
            <a:off x="0" y="0"/>
            <a:ext cx="12192001" cy="6857998"/>
          </a:xfrm>
          <a:prstGeom prst="rect">
            <a:avLst/>
          </a:prstGeom>
        </p:spPr>
      </p:pic>
      <p:grpSp>
        <p:nvGrpSpPr>
          <p:cNvPr id="12" name="Group 11">
            <a:extLst>
              <a:ext uri="{FF2B5EF4-FFF2-40B4-BE49-F238E27FC236}">
                <a16:creationId xmlns:a16="http://schemas.microsoft.com/office/drawing/2014/main" id="{ACB5D0BB-C439-EE8E-453D-40CCCE48A6AE}"/>
              </a:ext>
            </a:extLst>
          </p:cNvPr>
          <p:cNvGrpSpPr/>
          <p:nvPr userDrawn="1"/>
        </p:nvGrpSpPr>
        <p:grpSpPr>
          <a:xfrm>
            <a:off x="1185867" y="232915"/>
            <a:ext cx="3228856" cy="234633"/>
            <a:chOff x="1277700" y="1490215"/>
            <a:chExt cx="2972359" cy="215994"/>
          </a:xfrm>
        </p:grpSpPr>
        <p:sp>
          <p:nvSpPr>
            <p:cNvPr id="15" name="Rectangle 14">
              <a:extLst>
                <a:ext uri="{FF2B5EF4-FFF2-40B4-BE49-F238E27FC236}">
                  <a16:creationId xmlns:a16="http://schemas.microsoft.com/office/drawing/2014/main" id="{2ADDB93F-502F-8BB5-B71D-CAD7FE969F66}"/>
                </a:ext>
              </a:extLst>
            </p:cNvPr>
            <p:cNvSpPr/>
            <p:nvPr userDrawn="1"/>
          </p:nvSpPr>
          <p:spPr>
            <a:xfrm>
              <a:off x="1277700" y="1490215"/>
              <a:ext cx="432593" cy="2159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18A0096-3AC0-A61E-78ED-393D985138E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277700" y="1490215"/>
              <a:ext cx="2972359" cy="215994"/>
            </a:xfrm>
            <a:prstGeom prst="rect">
              <a:avLst/>
            </a:prstGeom>
          </p:spPr>
        </p:pic>
      </p:grpSp>
      <p:sp>
        <p:nvSpPr>
          <p:cNvPr id="18" name="Slide Number Placeholder 5">
            <a:extLst>
              <a:ext uri="{FF2B5EF4-FFF2-40B4-BE49-F238E27FC236}">
                <a16:creationId xmlns:a16="http://schemas.microsoft.com/office/drawing/2014/main" id="{7CE74CA2-1AF6-D605-B6D2-84852D9528A1}"/>
              </a:ext>
            </a:extLst>
          </p:cNvPr>
          <p:cNvSpPr txBox="1">
            <a:spLocks/>
          </p:cNvSpPr>
          <p:nvPr userDrawn="1"/>
        </p:nvSpPr>
        <p:spPr>
          <a:xfrm>
            <a:off x="457204" y="6459865"/>
            <a:ext cx="982663" cy="165220"/>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Segoe UI Semilight" panose="020B0402040204020203" pitchFamily="34" charset="0"/>
                <a:ea typeface="ヒラギノ角ゴ Pro W3" pitchFamily="127" charset="-128"/>
                <a:cs typeface="Segoe UI Semilight" panose="020B0402040204020203" pitchFamily="34" charset="0"/>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9pPr>
          </a:lstStyle>
          <a:p>
            <a:endParaRPr lang="en-US" altLang="en-US"/>
          </a:p>
        </p:txBody>
      </p:sp>
      <p:sp>
        <p:nvSpPr>
          <p:cNvPr id="19" name="Slide Number Placeholder 5">
            <a:extLst>
              <a:ext uri="{FF2B5EF4-FFF2-40B4-BE49-F238E27FC236}">
                <a16:creationId xmlns:a16="http://schemas.microsoft.com/office/drawing/2014/main" id="{1E4AD7A9-5927-B6A7-864F-4375D8AA3771}"/>
              </a:ext>
            </a:extLst>
          </p:cNvPr>
          <p:cNvSpPr>
            <a:spLocks noGrp="1"/>
          </p:cNvSpPr>
          <p:nvPr>
            <p:ph type="sldNum" sz="quarter" idx="4"/>
          </p:nvPr>
        </p:nvSpPr>
        <p:spPr>
          <a:xfrm>
            <a:off x="425771" y="6259966"/>
            <a:ext cx="423307" cy="365125"/>
          </a:xfrm>
          <a:prstGeom prst="rect">
            <a:avLst/>
          </a:prstGeom>
        </p:spPr>
        <p:txBody>
          <a:bodyPr vert="horz" wrap="square" lIns="91440" tIns="45720" rIns="91440" bIns="45720" numCol="1" anchor="ctr" anchorCtr="0" compatLnSpc="1">
            <a:prstTxWarp prst="textNoShape">
              <a:avLst/>
            </a:prstTxWarp>
          </a:bodyPr>
          <a:lstStyle>
            <a:lvl1pPr algn="l">
              <a:defRPr sz="1000">
                <a:solidFill>
                  <a:schemeClr val="bg1"/>
                </a:solidFill>
                <a:latin typeface="Segoe UI Semilight" panose="020B0402040204020203" pitchFamily="34" charset="0"/>
                <a:cs typeface="Segoe UI Semilight" panose="020B0402040204020203" pitchFamily="34" charset="0"/>
              </a:defRPr>
            </a:lvl1pPr>
          </a:lstStyle>
          <a:p>
            <a:fld id="{4AF31215-D414-49A1-B0BE-FA6A849F09BB}" type="slidenum">
              <a:rPr lang="en-US" altLang="en-US" smtClean="0"/>
              <a:pPr/>
              <a:t>‹#›</a:t>
            </a:fld>
            <a:endParaRPr lang="en-US" altLang="en-US"/>
          </a:p>
        </p:txBody>
      </p:sp>
      <p:pic>
        <p:nvPicPr>
          <p:cNvPr id="20" name="Picture 3" descr="\\prod.prv\shared\NCR\CMO\CMB_NEW\0400-Comms Svcs\480 - Publishing and Production\!Flag Signatures\Canada Wordmark\Colour\Canada_Colour.png">
            <a:extLst>
              <a:ext uri="{FF2B5EF4-FFF2-40B4-BE49-F238E27FC236}">
                <a16:creationId xmlns:a16="http://schemas.microsoft.com/office/drawing/2014/main" id="{3BBF7516-32E1-4273-986F-06D03EC1A835}"/>
              </a:ext>
            </a:extLst>
          </p:cNvPr>
          <p:cNvPicPr>
            <a:picLocks noChangeAspect="1" noChangeArrowheads="1"/>
          </p:cNvPicPr>
          <p:nvPr userDrawn="1"/>
        </p:nvPicPr>
        <p:blipFill>
          <a:blip r:embed="rId8">
            <a:extLst>
              <a:ext uri="{BEBA8EAE-BF5A-486C-A8C5-ECC9F3942E4B}">
                <a14:imgProps xmlns:a14="http://schemas.microsoft.com/office/drawing/2010/main">
                  <a14:imgLayer r:embed="rId9">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Tree>
  </p:cSld>
  <p:clrMap bg1="lt1" tx1="dk1" bg2="lt2" tx2="dk2" accent1="accent1" accent2="accent2" accent3="accent3" accent4="accent4" accent5="accent5" accent6="accent6" hlink="hlink" folHlink="folHlink"/>
  <p:sldLayoutIdLst>
    <p:sldLayoutId id="2147483955" r:id="rId1"/>
    <p:sldLayoutId id="2147483953" r:id="rId2"/>
    <p:sldLayoutId id="2147483956" r:id="rId3"/>
    <p:sldLayoutId id="2147483954" r:id="rId4"/>
  </p:sldLayoutIdLst>
  <p:hf hdr="0" ftr="0" dt="0"/>
  <p:txStyles>
    <p:titleStyle>
      <a:lvl1pPr algn="r" defTabSz="257175" rtl="0" eaLnBrk="1" fontAlgn="base" hangingPunct="1">
        <a:spcBef>
          <a:spcPct val="0"/>
        </a:spcBef>
        <a:spcAft>
          <a:spcPct val="0"/>
        </a:spcAft>
        <a:defRPr lang="en-US" sz="225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2pPr>
      <a:lvl3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3pPr>
      <a:lvl4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4pPr>
      <a:lvl5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5pPr>
      <a:lvl6pPr marL="257175"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6pPr>
      <a:lvl7pPr marL="514350"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7pPr>
      <a:lvl8pPr marL="771525"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8pPr>
      <a:lvl9pPr marL="1028700"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9pPr>
    </p:titleStyle>
    <p:body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DE_0.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aves-vagues.dfo-mpo.gc.ca/library-bibliotheque/41263625.pdf"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github.com/dfo-pacific-science/Salmon-SMU-CU-DU-Crosswalk" TargetMode="External"/><Relationship Id="rId4" Type="http://schemas.openxmlformats.org/officeDocument/2006/relationships/hyperlink" Target="https://waves-vagues.dfo-mpo.gc.ca/library-bibliotheque/41298469.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19122" y="6434464"/>
            <a:ext cx="238110" cy="205383"/>
          </a:xfrm>
        </p:spPr>
        <p:txBody>
          <a:bodyPr/>
          <a:lstStyle/>
          <a:p>
            <a:fld id="{A3C1C3F4-7627-499B-A387-D46B6B71D0BD}" type="slidenum">
              <a:rPr lang="en-US" altLang="en-US" smtClean="0"/>
              <a:pPr/>
              <a:t>1</a:t>
            </a:fld>
            <a:endParaRPr lang="en-US" altLang="en-US"/>
          </a:p>
        </p:txBody>
      </p:sp>
      <p:sp>
        <p:nvSpPr>
          <p:cNvPr id="3" name="Title 1"/>
          <p:cNvSpPr>
            <a:spLocks noGrp="1"/>
          </p:cNvSpPr>
          <p:nvPr>
            <p:ph type="ctrTitle" idx="4294967295"/>
          </p:nvPr>
        </p:nvSpPr>
        <p:spPr>
          <a:xfrm>
            <a:off x="5829300" y="4670825"/>
            <a:ext cx="5979122" cy="787598"/>
          </a:xfrm>
          <a:prstGeom prst="rect">
            <a:avLst/>
          </a:prstGeom>
        </p:spPr>
        <p:txBody>
          <a:bodyPr lIns="91440" tIns="45720" rIns="91440" bIns="45720" anchor="t">
            <a:noAutofit/>
          </a:bodyPr>
          <a:lstStyle/>
          <a:p>
            <a:pPr algn="r" eaLnBrk="1" hangingPunct="1">
              <a:lnSpc>
                <a:spcPct val="90000"/>
              </a:lnSpc>
            </a:pPr>
            <a:r>
              <a:rPr lang="en-CA" altLang="en-US" sz="4200" spc="-85">
                <a:solidFill>
                  <a:schemeClr val="bg1"/>
                </a:solidFill>
                <a:effectLst>
                  <a:glow rad="127000">
                    <a:schemeClr val="tx1">
                      <a:alpha val="10000"/>
                    </a:schemeClr>
                  </a:glow>
                </a:effectLst>
                <a:latin typeface="Segoe UI Semibold"/>
                <a:ea typeface="ヒラギノ角ゴ Pro W3"/>
                <a:cs typeface="Segoe UI Semibold"/>
              </a:rPr>
              <a:t>Preliminary 2026</a:t>
            </a:r>
            <a:br>
              <a:rPr lang="en-CA" altLang="en-US" sz="4200" spc="-85">
                <a:effectLst>
                  <a:glow rad="127000">
                    <a:schemeClr val="tx1">
                      <a:alpha val="10000"/>
                    </a:schemeClr>
                  </a:glow>
                </a:effectLst>
                <a:ea typeface="ヒラギノ角ゴ Pro W3" pitchFamily="127" charset="-128"/>
              </a:rPr>
            </a:br>
            <a:r>
              <a:rPr lang="en-CA" altLang="en-US" sz="4200" spc="-85">
                <a:solidFill>
                  <a:schemeClr val="bg1"/>
                </a:solidFill>
                <a:effectLst>
                  <a:glow rad="127000">
                    <a:schemeClr val="tx1">
                      <a:alpha val="10000"/>
                    </a:schemeClr>
                  </a:glow>
                </a:effectLst>
                <a:latin typeface="Segoe UI Semibold"/>
                <a:ea typeface="ヒラギノ角ゴ Pro W3"/>
                <a:cs typeface="Segoe UI Semibold"/>
              </a:rPr>
              <a:t>Pacific Salmon Outlook</a:t>
            </a:r>
          </a:p>
        </p:txBody>
      </p:sp>
    </p:spTree>
    <p:extLst>
      <p:ext uri="{BB962C8B-B14F-4D97-AF65-F5344CB8AC3E}">
        <p14:creationId xmlns:p14="http://schemas.microsoft.com/office/powerpoint/2010/main" val="150114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YUKON TRANSBOUNDARY</a:t>
            </a:r>
          </a:p>
        </p:txBody>
      </p:sp>
      <p:graphicFrame>
        <p:nvGraphicFramePr>
          <p:cNvPr id="3" name="Table 2"/>
          <p:cNvGraphicFramePr>
            <a:graphicFrameLocks noGrp="1"/>
          </p:cNvGraphicFramePr>
          <p:nvPr>
            <p:extLst>
              <p:ext uri="{D42A27DB-BD31-4B8C-83A1-F6EECF244321}">
                <p14:modId xmlns:p14="http://schemas.microsoft.com/office/powerpoint/2010/main" val="7011732"/>
              </p:ext>
            </p:extLst>
          </p:nvPr>
        </p:nvGraphicFramePr>
        <p:xfrm>
          <a:off x="457200" y="1720525"/>
          <a:ext cx="3688080" cy="2406509"/>
        </p:xfrm>
        <a:graphic>
          <a:graphicData uri="http://schemas.openxmlformats.org/drawingml/2006/table">
            <a:tbl>
              <a:tblPr/>
              <a:tblGrid>
                <a:gridCol w="1844040">
                  <a:extLst>
                    <a:ext uri="{9D8B030D-6E8A-4147-A177-3AD203B41FA5}">
                      <a16:colId xmlns:a16="http://schemas.microsoft.com/office/drawing/2014/main" val="20000"/>
                    </a:ext>
                  </a:extLst>
                </a:gridCol>
                <a:gridCol w="1844040">
                  <a:extLst>
                    <a:ext uri="{9D8B030D-6E8A-4147-A177-3AD203B41FA5}">
                      <a16:colId xmlns:a16="http://schemas.microsoft.com/office/drawing/2014/main" val="20003"/>
                    </a:ext>
                  </a:extLst>
                </a:gridCol>
              </a:tblGrid>
              <a:tr h="29745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extLst>
                  <a:ext uri="{0D108BD9-81ED-4DB2-BD59-A6C34878D82A}">
                    <a16:rowId xmlns:a16="http://schemas.microsoft.com/office/drawing/2014/main" val="10000"/>
                  </a:ext>
                </a:extLst>
              </a:tr>
              <a:tr h="755903">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STIKINE SOCKEYE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1"/>
                  </a:ext>
                </a:extLst>
              </a:tr>
              <a:tr h="655123">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TAKU SOCKEYE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2"/>
                  </a:ext>
                </a:extLst>
              </a:tr>
              <a:tr h="655123">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ALSEK SOCKEYE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474041012"/>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Yukon Transboundary Sockeye</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8" name="Slide Number Placeholder 7">
            <a:extLst>
              <a:ext uri="{FF2B5EF4-FFF2-40B4-BE49-F238E27FC236}">
                <a16:creationId xmlns:a16="http://schemas.microsoft.com/office/drawing/2014/main" id="{E02BAE53-D8D4-6146-064C-A943D165671B}"/>
              </a:ext>
            </a:extLst>
          </p:cNvPr>
          <p:cNvSpPr>
            <a:spLocks noGrp="1"/>
          </p:cNvSpPr>
          <p:nvPr>
            <p:ph type="sldNum" sz="quarter" idx="12"/>
          </p:nvPr>
        </p:nvSpPr>
        <p:spPr/>
        <p:txBody>
          <a:bodyPr/>
          <a:lstStyle/>
          <a:p>
            <a:pPr algn="l"/>
            <a:fld id="{A3C1C3F4-7627-499B-A387-D46B6B71D0BD}" type="slidenum">
              <a:rPr lang="en-US" altLang="en-US" smtClean="0"/>
              <a:pPr algn="l"/>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YUKON TRANSBOUNDARY</a:t>
            </a:r>
          </a:p>
        </p:txBody>
      </p:sp>
      <p:graphicFrame>
        <p:nvGraphicFramePr>
          <p:cNvPr id="3" name="Table 2"/>
          <p:cNvGraphicFramePr>
            <a:graphicFrameLocks noGrp="1"/>
          </p:cNvGraphicFramePr>
          <p:nvPr>
            <p:extLst>
              <p:ext uri="{D42A27DB-BD31-4B8C-83A1-F6EECF244321}">
                <p14:modId xmlns:p14="http://schemas.microsoft.com/office/powerpoint/2010/main" val="2917606747"/>
              </p:ext>
            </p:extLst>
          </p:nvPr>
        </p:nvGraphicFramePr>
        <p:xfrm>
          <a:off x="457200" y="1627777"/>
          <a:ext cx="3685032" cy="833120"/>
        </p:xfrm>
        <a:graphic>
          <a:graphicData uri="http://schemas.openxmlformats.org/drawingml/2006/table">
            <a:tbl>
              <a:tblPr/>
              <a:tblGrid>
                <a:gridCol w="2337520">
                  <a:extLst>
                    <a:ext uri="{9D8B030D-6E8A-4147-A177-3AD203B41FA5}">
                      <a16:colId xmlns:a16="http://schemas.microsoft.com/office/drawing/2014/main" val="20000"/>
                    </a:ext>
                  </a:extLst>
                </a:gridCol>
                <a:gridCol w="1347512">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TRANSBOUNDARY PINK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1"/>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Yukon Transboundary Pink</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79" cy="4684979"/>
          </a:xfrm>
          <a:prstGeom prst="rect">
            <a:avLst/>
          </a:prstGeom>
        </p:spPr>
      </p:pic>
      <p:sp>
        <p:nvSpPr>
          <p:cNvPr id="6" name="Slide Number Placeholder 5">
            <a:extLst>
              <a:ext uri="{FF2B5EF4-FFF2-40B4-BE49-F238E27FC236}">
                <a16:creationId xmlns:a16="http://schemas.microsoft.com/office/drawing/2014/main" id="{D6ADDED6-37AB-4B63-8A9D-7FFEE4D22F01}"/>
              </a:ext>
            </a:extLst>
          </p:cNvPr>
          <p:cNvSpPr>
            <a:spLocks noGrp="1"/>
          </p:cNvSpPr>
          <p:nvPr>
            <p:ph type="sldNum" sz="quarter" idx="12"/>
          </p:nvPr>
        </p:nvSpPr>
        <p:spPr/>
        <p:txBody>
          <a:bodyPr/>
          <a:lstStyle/>
          <a:p>
            <a:pPr algn="l"/>
            <a:fld id="{A3C1C3F4-7627-499B-A387-D46B6B71D0BD}" type="slidenum">
              <a:rPr lang="en-US" altLang="en-US" smtClean="0"/>
              <a:pPr algn="l"/>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YUKON TRANSBOUNDARY</a:t>
            </a:r>
          </a:p>
        </p:txBody>
      </p:sp>
      <p:graphicFrame>
        <p:nvGraphicFramePr>
          <p:cNvPr id="3" name="Table 2"/>
          <p:cNvGraphicFramePr>
            <a:graphicFrameLocks noGrp="1"/>
          </p:cNvGraphicFramePr>
          <p:nvPr>
            <p:extLst>
              <p:ext uri="{D42A27DB-BD31-4B8C-83A1-F6EECF244321}">
                <p14:modId xmlns:p14="http://schemas.microsoft.com/office/powerpoint/2010/main" val="4116035764"/>
              </p:ext>
            </p:extLst>
          </p:nvPr>
        </p:nvGraphicFramePr>
        <p:xfrm>
          <a:off x="457200" y="1590675"/>
          <a:ext cx="3685032" cy="3718560"/>
        </p:xfrm>
        <a:graphic>
          <a:graphicData uri="http://schemas.openxmlformats.org/drawingml/2006/table">
            <a:tbl>
              <a:tblPr/>
              <a:tblGrid>
                <a:gridCol w="1228344">
                  <a:extLst>
                    <a:ext uri="{9D8B030D-6E8A-4147-A177-3AD203B41FA5}">
                      <a16:colId xmlns:a16="http://schemas.microsoft.com/office/drawing/2014/main" val="20000"/>
                    </a:ext>
                  </a:extLst>
                </a:gridCol>
                <a:gridCol w="1228344">
                  <a:extLst>
                    <a:ext uri="{9D8B030D-6E8A-4147-A177-3AD203B41FA5}">
                      <a16:colId xmlns:a16="http://schemas.microsoft.com/office/drawing/2014/main" val="20003"/>
                    </a:ext>
                  </a:extLst>
                </a:gridCol>
                <a:gridCol w="1228344">
                  <a:extLst>
                    <a:ext uri="{9D8B030D-6E8A-4147-A177-3AD203B41FA5}">
                      <a16:colId xmlns:a16="http://schemas.microsoft.com/office/drawing/2014/main" val="20004"/>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Forecast</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ALSEK CHINOOK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endParaRPr lang="en-US" sz="12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STIKINE CHINOOK SALMON</a:t>
                      </a:r>
                    </a:p>
                  </a:txBody>
                  <a:tcPr marL="0" marR="0" marT="63500" marB="63500" anchor="ctr">
                    <a:lnL w="25400" cap="flat" cmpd="sng" algn="ctr">
                      <a:solidFill>
                        <a:srgbClr val="3B4A5A">
                          <a:alpha val="100000"/>
                        </a:srgbClr>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16,704</a:t>
                      </a:r>
                    </a:p>
                  </a:txBody>
                  <a:tcPr marL="0" marR="0" marT="63500" marB="63500" anchor="ctr">
                    <a:lnL w="12700" cap="flat" cmpd="sng" algn="ctr">
                      <a:solidFill>
                        <a:srgbClr val="FFFFFF"/>
                      </a:solidFill>
                      <a:prstDash val="solid"/>
                      <a:round/>
                      <a:headEnd type="none" w="med" len="med"/>
                      <a:tailEnd type="none" w="med" len="med"/>
                    </a:lnL>
                    <a:lnR w="25400" cap="flat" cmpd="sng" algn="ctr">
                      <a:solidFill>
                        <a:srgbClr val="3B4A5A">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2497277027"/>
                  </a:ext>
                </a:extLst>
              </a:tr>
              <a:tr h="228600">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TAKU CHINOOK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3 to 4</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33,200 </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23</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000</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43</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300)</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YUKON CHINOOK SALMON</a:t>
                      </a:r>
                    </a:p>
                  </a:txBody>
                  <a:tcPr marL="0" marR="0" marT="63500" marB="63500" anchor="ctr">
                    <a:lnL w="25400" cap="flat" cmpd="sng" algn="ctr">
                      <a:solidFill>
                        <a:srgbClr val="3B4A5A">
                          <a:alpha val="100000"/>
                        </a:srgbClr>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endParaRPr sz="12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25400" cap="flat" cmpd="sng" algn="ctr">
                      <a:solidFill>
                        <a:srgbClr val="3B4A5A">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921380270"/>
                  </a:ext>
                </a:extLst>
              </a:tr>
              <a:tr h="228600">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PORCUPINE CHINOOK SALMON</a:t>
                      </a:r>
                    </a:p>
                  </a:txBody>
                  <a:tcPr marL="0" marR="0" marT="63500" marB="63500" anchor="ctr">
                    <a:lnL w="25400" cap="flat" cmpd="sng" algn="ctr">
                      <a:solidFill>
                        <a:srgbClr val="3B4A5A">
                          <a:alpha val="100000"/>
                        </a:srgbClr>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endParaRPr lang="en-US" sz="12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25400" cap="flat" cmpd="sng" algn="ctr">
                      <a:solidFill>
                        <a:srgbClr val="3B4A5A">
                          <a:alpha val="100000"/>
                        </a:srgbClr>
                      </a:solidFill>
                      <a:prstDash val="soli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132520574"/>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Yukon Transboundary Chinook</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79" cy="4684979"/>
          </a:xfrm>
          <a:prstGeom prst="rect">
            <a:avLst/>
          </a:prstGeom>
        </p:spPr>
      </p:pic>
      <p:sp>
        <p:nvSpPr>
          <p:cNvPr id="6" name="Slide Number Placeholder 5">
            <a:extLst>
              <a:ext uri="{FF2B5EF4-FFF2-40B4-BE49-F238E27FC236}">
                <a16:creationId xmlns:a16="http://schemas.microsoft.com/office/drawing/2014/main" id="{E27D13A5-2771-C4A6-15DC-CC9A10ED5158}"/>
              </a:ext>
            </a:extLst>
          </p:cNvPr>
          <p:cNvSpPr>
            <a:spLocks noGrp="1"/>
          </p:cNvSpPr>
          <p:nvPr>
            <p:ph type="sldNum" sz="quarter" idx="12"/>
          </p:nvPr>
        </p:nvSpPr>
        <p:spPr/>
        <p:txBody>
          <a:bodyPr/>
          <a:lstStyle/>
          <a:p>
            <a:pPr algn="l"/>
            <a:fld id="{A3C1C3F4-7627-499B-A387-D46B6B71D0BD}" type="slidenum">
              <a:rPr lang="en-US" altLang="en-US" smtClean="0"/>
              <a:pPr algn="l"/>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YUKON TRANSBOUNDARY</a:t>
            </a:r>
          </a:p>
        </p:txBody>
      </p:sp>
      <p:graphicFrame>
        <p:nvGraphicFramePr>
          <p:cNvPr id="3" name="Table 2"/>
          <p:cNvGraphicFramePr>
            <a:graphicFrameLocks noGrp="1"/>
          </p:cNvGraphicFramePr>
          <p:nvPr>
            <p:extLst>
              <p:ext uri="{D42A27DB-BD31-4B8C-83A1-F6EECF244321}">
                <p14:modId xmlns:p14="http://schemas.microsoft.com/office/powerpoint/2010/main" val="1887226153"/>
              </p:ext>
            </p:extLst>
          </p:nvPr>
        </p:nvGraphicFramePr>
        <p:xfrm>
          <a:off x="457200" y="1604409"/>
          <a:ext cx="3685032" cy="2555240"/>
        </p:xfrm>
        <a:graphic>
          <a:graphicData uri="http://schemas.openxmlformats.org/drawingml/2006/table">
            <a:tbl>
              <a:tblPr/>
              <a:tblGrid>
                <a:gridCol w="1842516">
                  <a:extLst>
                    <a:ext uri="{9D8B030D-6E8A-4147-A177-3AD203B41FA5}">
                      <a16:colId xmlns:a16="http://schemas.microsoft.com/office/drawing/2014/main" val="20000"/>
                    </a:ext>
                  </a:extLst>
                </a:gridCol>
                <a:gridCol w="1842516">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ALSEK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PORCUPINE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STIKINE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TAKU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4"/>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Yukon Transboundary Coho</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57C1A1F0-55EC-CD3D-DCFA-C6785BECFEBB}"/>
              </a:ext>
            </a:extLst>
          </p:cNvPr>
          <p:cNvSpPr>
            <a:spLocks noGrp="1"/>
          </p:cNvSpPr>
          <p:nvPr>
            <p:ph type="sldNum" sz="quarter" idx="12"/>
          </p:nvPr>
        </p:nvSpPr>
        <p:spPr/>
        <p:txBody>
          <a:bodyPr/>
          <a:lstStyle/>
          <a:p>
            <a:pPr algn="l"/>
            <a:fld id="{A3C1C3F4-7627-499B-A387-D46B6B71D0BD}" type="slidenum">
              <a:rPr lang="en-US" altLang="en-US" smtClean="0"/>
              <a:pPr algn="l"/>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YUKON TRANSBOUNDARY</a:t>
            </a:r>
          </a:p>
        </p:txBody>
      </p:sp>
      <p:graphicFrame>
        <p:nvGraphicFramePr>
          <p:cNvPr id="3" name="Table 2"/>
          <p:cNvGraphicFramePr>
            <a:graphicFrameLocks noGrp="1"/>
          </p:cNvGraphicFramePr>
          <p:nvPr>
            <p:extLst>
              <p:ext uri="{D42A27DB-BD31-4B8C-83A1-F6EECF244321}">
                <p14:modId xmlns:p14="http://schemas.microsoft.com/office/powerpoint/2010/main" val="2633973264"/>
              </p:ext>
            </p:extLst>
          </p:nvPr>
        </p:nvGraphicFramePr>
        <p:xfrm>
          <a:off x="457200" y="1676981"/>
          <a:ext cx="3685032" cy="1452880"/>
        </p:xfrm>
        <a:graphic>
          <a:graphicData uri="http://schemas.openxmlformats.org/drawingml/2006/table">
            <a:tbl>
              <a:tblPr/>
              <a:tblGrid>
                <a:gridCol w="2377850">
                  <a:extLst>
                    <a:ext uri="{9D8B030D-6E8A-4147-A177-3AD203B41FA5}">
                      <a16:colId xmlns:a16="http://schemas.microsoft.com/office/drawing/2014/main" val="20000"/>
                    </a:ext>
                  </a:extLst>
                </a:gridCol>
                <a:gridCol w="1307182">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PORCUPINE CHUM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TRANSBOUNDARY CHUM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YUKON CHUM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3"/>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Yukon Transboundary Chum</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0896E7B0-09DC-747D-D942-05119ADECE2E}"/>
              </a:ext>
            </a:extLst>
          </p:cNvPr>
          <p:cNvSpPr>
            <a:spLocks noGrp="1"/>
          </p:cNvSpPr>
          <p:nvPr>
            <p:ph type="sldNum" sz="quarter" idx="12"/>
          </p:nvPr>
        </p:nvSpPr>
        <p:spPr/>
        <p:txBody>
          <a:bodyPr/>
          <a:lstStyle/>
          <a:p>
            <a:pPr algn="l"/>
            <a:fld id="{A3C1C3F4-7627-499B-A387-D46B6B71D0BD}" type="slidenum">
              <a:rPr lang="en-US" altLang="en-US" smtClean="0"/>
              <a:pPr algn="l"/>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NORTH COAST</a:t>
            </a:r>
          </a:p>
        </p:txBody>
      </p:sp>
      <p:graphicFrame>
        <p:nvGraphicFramePr>
          <p:cNvPr id="3" name="Table 2"/>
          <p:cNvGraphicFramePr>
            <a:graphicFrameLocks noGrp="1"/>
          </p:cNvGraphicFramePr>
          <p:nvPr>
            <p:extLst>
              <p:ext uri="{D42A27DB-BD31-4B8C-83A1-F6EECF244321}">
                <p14:modId xmlns:p14="http://schemas.microsoft.com/office/powerpoint/2010/main" val="465786455"/>
              </p:ext>
            </p:extLst>
          </p:nvPr>
        </p:nvGraphicFramePr>
        <p:xfrm>
          <a:off x="457200" y="1516041"/>
          <a:ext cx="3685032" cy="4262967"/>
        </p:xfrm>
        <a:graphic>
          <a:graphicData uri="http://schemas.openxmlformats.org/drawingml/2006/table">
            <a:tbl>
              <a:tblPr/>
              <a:tblGrid>
                <a:gridCol w="1295760">
                  <a:extLst>
                    <a:ext uri="{9D8B030D-6E8A-4147-A177-3AD203B41FA5}">
                      <a16:colId xmlns:a16="http://schemas.microsoft.com/office/drawing/2014/main" val="20000"/>
                    </a:ext>
                  </a:extLst>
                </a:gridCol>
                <a:gridCol w="1295760">
                  <a:extLst>
                    <a:ext uri="{9D8B030D-6E8A-4147-A177-3AD203B41FA5}">
                      <a16:colId xmlns:a16="http://schemas.microsoft.com/office/drawing/2014/main" val="20003"/>
                    </a:ext>
                  </a:extLst>
                </a:gridCol>
                <a:gridCol w="1093512">
                  <a:extLst>
                    <a:ext uri="{9D8B030D-6E8A-4147-A177-3AD203B41FA5}">
                      <a16:colId xmlns:a16="http://schemas.microsoft.com/office/drawing/2014/main" val="20004"/>
                    </a:ext>
                  </a:extLst>
                </a:gridCol>
              </a:tblGrid>
              <a:tr h="336106">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Forecast</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801971">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NASS SOCKEYE SALMON</a:t>
                      </a:r>
                    </a:p>
                  </a:txBody>
                  <a:tcPr marL="0" marR="0" marT="63500" marB="63500" anchor="ctr">
                    <a:lnL w="25400" cap="flat" cmpd="sng" algn="ctr">
                      <a:solidFill>
                        <a:srgbClr val="3B4A5A">
                          <a:alpha val="100000"/>
                        </a:srgbClr>
                      </a:solidFill>
                      <a:prstDash val="soli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243</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000</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1</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066</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000</a:t>
                      </a:r>
                    </a:p>
                  </a:txBody>
                  <a:tcPr marL="0" marR="0" marT="63500" marB="63500" anchor="ctr">
                    <a:lnL w="12700" cap="flat" cmpd="sng" algn="ctr">
                      <a:solidFill>
                        <a:srgbClr val="FFFFFF"/>
                      </a:solidFill>
                      <a:prstDash val="solid"/>
                      <a:round/>
                      <a:headEnd type="none" w="med" len="med"/>
                      <a:tailEnd type="none" w="med" len="me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2535551233"/>
                  </a:ext>
                </a:extLst>
              </a:tr>
              <a:tr h="747132">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SKEENA SOCKEYE SALMON</a:t>
                      </a:r>
                    </a:p>
                  </a:txBody>
                  <a:tcPr marL="0" marR="0" marT="63500" marB="63500" anchor="ctr">
                    <a:lnL w="25400" cap="flat" cmpd="sng" algn="ctr">
                      <a:solidFill>
                        <a:srgbClr val="3B4A5A">
                          <a:alpha val="100000"/>
                        </a:srgbClr>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729</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000</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3</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288</a:t>
                      </a:r>
                      <a:r>
                        <a:rPr lang="en-US" sz="1200" b="0" i="0" u="none" strike="noStrike" cap="none">
                          <a:solidFill>
                            <a:srgbClr val="000000">
                              <a:alpha val="100000"/>
                            </a:srgbClr>
                          </a:solidFill>
                          <a:latin typeface="Arial"/>
                          <a:cs typeface="Arial"/>
                          <a:sym typeface="Arial"/>
                        </a:rPr>
                        <a:t>,</a:t>
                      </a:r>
                      <a:r>
                        <a:rPr sz="1200" b="0" i="0" u="none" strike="noStrike" cap="none">
                          <a:solidFill>
                            <a:srgbClr val="000000">
                              <a:alpha val="100000"/>
                            </a:srgbClr>
                          </a:solidFill>
                          <a:latin typeface="Arial"/>
                          <a:cs typeface="Arial"/>
                          <a:sym typeface="Arial"/>
                        </a:rPr>
                        <a:t>000</a:t>
                      </a:r>
                    </a:p>
                  </a:txBody>
                  <a:tcPr marL="0" marR="0" marT="63500" marB="63500" anchor="ctr">
                    <a:lnL w="12700" cap="flat" cmpd="sng" algn="ctr">
                      <a:solidFill>
                        <a:srgbClr val="FFFFFF"/>
                      </a:solidFill>
                      <a:prstDash val="solid"/>
                      <a:round/>
                      <a:headEnd type="none" w="med" len="med"/>
                      <a:tailEnd type="none" w="med" len="med"/>
                    </a:lnL>
                    <a:lnR w="25400" cap="flat" cmpd="sng" algn="ctr">
                      <a:solidFill>
                        <a:srgbClr val="3B4A5A">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2000519871"/>
                  </a:ext>
                </a:extLst>
              </a:tr>
              <a:tr h="757492">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HAIDA GWAII SOCKEYE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3 to 4</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endParaRPr sz="12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2"/>
                  </a:ext>
                </a:extLst>
              </a:tr>
              <a:tr h="757492">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CENTRAL COAST SOCKEYE SALMON</a:t>
                      </a:r>
                    </a:p>
                  </a:txBody>
                  <a:tcPr marL="0" marR="0" marT="63500" marB="63500" anchor="ctr">
                    <a:lnL w="25400" cap="flat" cmpd="sng" algn="ctr">
                      <a:solidFill>
                        <a:srgbClr val="3B4A5A">
                          <a:alpha val="100000"/>
                        </a:srgbClr>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endParaRPr sz="12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25400" cap="flat" cmpd="sng" algn="ctr">
                      <a:solidFill>
                        <a:srgbClr val="3B4A5A">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666071338"/>
                  </a:ext>
                </a:extLst>
              </a:tr>
              <a:tr h="757492">
                <a:tc>
                  <a:txBody>
                    <a:bodyPr/>
                    <a:lstStyle/>
                    <a:p>
                      <a:pPr marL="63500" marR="63500" algn="l">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RIVERS/SMITH SOCKEYE SALMON</a:t>
                      </a:r>
                    </a:p>
                  </a:txBody>
                  <a:tcPr marL="0" marR="0" marT="63500" marB="63500" anchor="ctr">
                    <a:lnL w="25400" cap="flat" cmpd="sng" algn="ctr">
                      <a:solidFill>
                        <a:srgbClr val="3B4A5A">
                          <a:alpha val="100000"/>
                        </a:srgbClr>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2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endParaRPr sz="12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25400" cap="flat" cmpd="sng" algn="ctr">
                      <a:solidFill>
                        <a:srgbClr val="3B4A5A">
                          <a:alpha val="100000"/>
                        </a:srgbClr>
                      </a:solidFill>
                      <a:prstDash val="soli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4"/>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North Coast Sockeye</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79" cy="4684979"/>
          </a:xfrm>
          <a:prstGeom prst="rect">
            <a:avLst/>
          </a:prstGeom>
        </p:spPr>
      </p:pic>
      <p:sp>
        <p:nvSpPr>
          <p:cNvPr id="6" name="Slide Number Placeholder 5">
            <a:extLst>
              <a:ext uri="{FF2B5EF4-FFF2-40B4-BE49-F238E27FC236}">
                <a16:creationId xmlns:a16="http://schemas.microsoft.com/office/drawing/2014/main" id="{FF945A71-CEE0-F853-1D89-6BB1C60AC75A}"/>
              </a:ext>
            </a:extLst>
          </p:cNvPr>
          <p:cNvSpPr>
            <a:spLocks noGrp="1"/>
          </p:cNvSpPr>
          <p:nvPr>
            <p:ph type="sldNum" sz="quarter" idx="12"/>
          </p:nvPr>
        </p:nvSpPr>
        <p:spPr/>
        <p:txBody>
          <a:bodyPr/>
          <a:lstStyle/>
          <a:p>
            <a:pPr algn="l"/>
            <a:fld id="{A3C1C3F4-7627-499B-A387-D46B6B71D0BD}" type="slidenum">
              <a:rPr lang="en-US" altLang="en-US" smtClean="0"/>
              <a:pPr algn="l"/>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NORTH COAST</a:t>
            </a:r>
          </a:p>
        </p:txBody>
      </p:sp>
      <p:graphicFrame>
        <p:nvGraphicFramePr>
          <p:cNvPr id="3" name="Table 2"/>
          <p:cNvGraphicFramePr>
            <a:graphicFrameLocks noGrp="1"/>
          </p:cNvGraphicFramePr>
          <p:nvPr>
            <p:extLst>
              <p:ext uri="{D42A27DB-BD31-4B8C-83A1-F6EECF244321}">
                <p14:modId xmlns:p14="http://schemas.microsoft.com/office/powerpoint/2010/main" val="101929208"/>
              </p:ext>
            </p:extLst>
          </p:nvPr>
        </p:nvGraphicFramePr>
        <p:xfrm>
          <a:off x="457200" y="1609344"/>
          <a:ext cx="3714108" cy="4104640"/>
        </p:xfrm>
        <a:graphic>
          <a:graphicData uri="http://schemas.openxmlformats.org/drawingml/2006/table">
            <a:tbl>
              <a:tblPr/>
              <a:tblGrid>
                <a:gridCol w="928527">
                  <a:extLst>
                    <a:ext uri="{9D8B030D-6E8A-4147-A177-3AD203B41FA5}">
                      <a16:colId xmlns:a16="http://schemas.microsoft.com/office/drawing/2014/main" val="20000"/>
                    </a:ext>
                  </a:extLst>
                </a:gridCol>
                <a:gridCol w="854039">
                  <a:extLst>
                    <a:ext uri="{9D8B030D-6E8A-4147-A177-3AD203B41FA5}">
                      <a16:colId xmlns:a16="http://schemas.microsoft.com/office/drawing/2014/main" val="3285852389"/>
                    </a:ext>
                  </a:extLst>
                </a:gridCol>
                <a:gridCol w="1058238">
                  <a:extLst>
                    <a:ext uri="{9D8B030D-6E8A-4147-A177-3AD203B41FA5}">
                      <a16:colId xmlns:a16="http://schemas.microsoft.com/office/drawing/2014/main" val="91920973"/>
                    </a:ext>
                  </a:extLst>
                </a:gridCol>
                <a:gridCol w="873304">
                  <a:extLst>
                    <a:ext uri="{9D8B030D-6E8A-4147-A177-3AD203B41FA5}">
                      <a16:colId xmlns:a16="http://schemas.microsoft.com/office/drawing/2014/main" val="3913063077"/>
                    </a:ext>
                  </a:extLst>
                </a:gridCol>
              </a:tblGrid>
              <a:tr h="228600">
                <a:tc>
                  <a:txBody>
                    <a:bodyPr/>
                    <a:lstStyle/>
                    <a:p>
                      <a:pPr marL="63500" marR="63500" algn="l">
                        <a:lnSpc>
                          <a:spcPct val="100000"/>
                        </a:lnSpc>
                        <a:spcBef>
                          <a:spcPts val="500"/>
                        </a:spcBef>
                        <a:spcAft>
                          <a:spcPts val="500"/>
                        </a:spcAft>
                        <a:buNone/>
                      </a:pPr>
                      <a:r>
                        <a:rPr lang="en-US" sz="11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1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lang="en-US" sz="11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lang="en-US" sz="11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NASS PINK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SMU</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344895658"/>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SKEENA PINK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SMU</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883602362"/>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HAIDA GWAII PINK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CU (singular)</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EAST HAIDA GWAII</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lvl="0" indent="0" algn="l" defTabSz="257175" rtl="0" eaLnBrk="1" fontAlgn="auto" latinLnBrk="0" hangingPunct="1">
                        <a:lnSpc>
                          <a:spcPct val="100000"/>
                        </a:lnSpc>
                        <a:spcBef>
                          <a:spcPts val="500"/>
                        </a:spcBef>
                        <a:spcAft>
                          <a:spcPts val="500"/>
                        </a:spcAft>
                        <a:buClrTx/>
                        <a:buSzTx/>
                        <a:buFontTx/>
                        <a:buNone/>
                        <a:tabLst/>
                        <a:defRPr/>
                      </a:pPr>
                      <a:r>
                        <a:rPr lang="en-US" sz="1000" b="0" i="0" u="none" strike="noStrike" cap="none">
                          <a:solidFill>
                            <a:srgbClr val="000000">
                              <a:alpha val="100000"/>
                            </a:srgbClr>
                          </a:solidFill>
                          <a:latin typeface="Arial"/>
                          <a:cs typeface="Arial"/>
                          <a:sym typeface="Arial"/>
                        </a:rPr>
                        <a:t>HAIDA GWAII PINK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CU  (aggregate)</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NORTH HAIDA GWAII, WEST HAIDA GWAII</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Data Deficient</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2455364988"/>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CENTRAL COAST PINK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lvl="0" indent="0" algn="ctr" defTabSz="257175" rtl="0" eaLnBrk="1" fontAlgn="auto" latinLnBrk="0" hangingPunct="1">
                        <a:lnSpc>
                          <a:spcPct val="100000"/>
                        </a:lnSpc>
                        <a:spcBef>
                          <a:spcPts val="500"/>
                        </a:spcBef>
                        <a:spcAft>
                          <a:spcPts val="500"/>
                        </a:spcAft>
                        <a:buClrTx/>
                        <a:buSzTx/>
                        <a:buFontTx/>
                        <a:buNone/>
                        <a:tabLst/>
                        <a:defRPr/>
                      </a:pPr>
                      <a:r>
                        <a:rPr lang="en-US" sz="1000" b="0" i="0" u="none" strike="noStrike" cap="none">
                          <a:solidFill>
                            <a:srgbClr val="000000">
                              <a:alpha val="100000"/>
                            </a:srgbClr>
                          </a:solidFill>
                          <a:latin typeface="Arial"/>
                          <a:cs typeface="Arial"/>
                          <a:sym typeface="Arial"/>
                        </a:rPr>
                        <a:t>CU  (aggregate)</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HECATE LOWLANDS, HECATE STRAIT-FJORDS</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2290003175"/>
                  </a:ext>
                </a:extLst>
              </a:tr>
              <a:tr h="228600">
                <a:tc>
                  <a:txBody>
                    <a:bodyPr/>
                    <a:lstStyle/>
                    <a:p>
                      <a:pPr marL="63500" marR="63500" lvl="0" indent="0" algn="l" defTabSz="257175" rtl="0" eaLnBrk="1" fontAlgn="auto" latinLnBrk="0" hangingPunct="1">
                        <a:lnSpc>
                          <a:spcPct val="100000"/>
                        </a:lnSpc>
                        <a:spcBef>
                          <a:spcPts val="500"/>
                        </a:spcBef>
                        <a:spcAft>
                          <a:spcPts val="500"/>
                        </a:spcAft>
                        <a:buClrTx/>
                        <a:buSzTx/>
                        <a:buFontTx/>
                        <a:buNone/>
                        <a:tabLst/>
                        <a:defRPr/>
                      </a:pPr>
                      <a:r>
                        <a:rPr lang="en-US" sz="1000" b="0" i="0" u="none" strike="noStrike" cap="none">
                          <a:solidFill>
                            <a:srgbClr val="000000">
                              <a:alpha val="100000"/>
                            </a:srgbClr>
                          </a:solidFill>
                          <a:latin typeface="Arial"/>
                          <a:cs typeface="Arial"/>
                          <a:sym typeface="Arial"/>
                        </a:rPr>
                        <a:t>CENTRAL COAST PINK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lvl="0" indent="0" algn="ctr" defTabSz="257175" rtl="0" eaLnBrk="1" fontAlgn="auto" latinLnBrk="0" hangingPunct="1">
                        <a:lnSpc>
                          <a:spcPct val="100000"/>
                        </a:lnSpc>
                        <a:spcBef>
                          <a:spcPts val="500"/>
                        </a:spcBef>
                        <a:spcAft>
                          <a:spcPts val="500"/>
                        </a:spcAft>
                        <a:buClrTx/>
                        <a:buSzTx/>
                        <a:buFontTx/>
                        <a:buNone/>
                        <a:tabLst/>
                        <a:defRPr/>
                      </a:pPr>
                      <a:r>
                        <a:rPr lang="en-US" sz="1000" b="0" i="0" u="none" strike="noStrike" cap="none">
                          <a:solidFill>
                            <a:srgbClr val="000000">
                              <a:alpha val="100000"/>
                            </a:srgbClr>
                          </a:solidFill>
                          <a:latin typeface="Arial"/>
                          <a:cs typeface="Arial"/>
                          <a:sym typeface="Arial"/>
                        </a:rPr>
                        <a:t>Area 9–10</a:t>
                      </a:r>
                    </a:p>
                    <a:p>
                      <a:pPr marL="63500" marR="63500" algn="ctr">
                        <a:lnSpc>
                          <a:spcPct val="100000"/>
                        </a:lnSpc>
                        <a:spcBef>
                          <a:spcPts val="500"/>
                        </a:spcBef>
                        <a:spcAft>
                          <a:spcPts val="500"/>
                        </a:spcAft>
                        <a:buNone/>
                      </a:pPr>
                      <a:endParaRPr lang="en-US"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lvl="0" indent="0" algn="ctr" defTabSz="257175" rtl="0" eaLnBrk="1" fontAlgn="auto" latinLnBrk="0" hangingPunct="1">
                        <a:lnSpc>
                          <a:spcPct val="100000"/>
                        </a:lnSpc>
                        <a:spcBef>
                          <a:spcPts val="500"/>
                        </a:spcBef>
                        <a:spcAft>
                          <a:spcPts val="500"/>
                        </a:spcAft>
                        <a:buClrTx/>
                        <a:buSzTx/>
                        <a:buFontTx/>
                        <a:buNone/>
                        <a:tabLst/>
                        <a:defRPr/>
                      </a:pPr>
                      <a:r>
                        <a:rPr lang="en-US" sz="1000" b="0" i="0" u="none" strike="noStrike" cap="none">
                          <a:solidFill>
                            <a:srgbClr val="000000">
                              <a:alpha val="100000"/>
                            </a:srgbClr>
                          </a:solidFill>
                          <a:latin typeface="Arial"/>
                          <a:cs typeface="Arial"/>
                          <a:sym typeface="Arial"/>
                        </a:rPr>
                        <a:t>Homathko-Klinaklini-Smith-Rivers-Bella Coola-Dean</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Data Deficient</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3874578091"/>
                  </a:ext>
                </a:extLst>
              </a:tr>
            </a:tbl>
          </a:graphicData>
        </a:graphic>
      </p:graphicFrame>
      <p:sp>
        <p:nvSpPr>
          <p:cNvPr id="4" name="Content Placeholder 3"/>
          <p:cNvSpPr>
            <a:spLocks noGrp="1"/>
          </p:cNvSpPr>
          <p:nvPr>
            <p:ph/>
          </p:nvPr>
        </p:nvSpPr>
        <p:spPr>
          <a:xfrm>
            <a:off x="394014" y="863375"/>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North Coast Pink</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4"/>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8BD68BC9-0D3E-026D-313E-8320D3E4AC62}"/>
              </a:ext>
            </a:extLst>
          </p:cNvPr>
          <p:cNvSpPr>
            <a:spLocks noGrp="1"/>
          </p:cNvSpPr>
          <p:nvPr>
            <p:ph type="sldNum" sz="quarter" idx="12"/>
          </p:nvPr>
        </p:nvSpPr>
        <p:spPr/>
        <p:txBody>
          <a:bodyPr/>
          <a:lstStyle/>
          <a:p>
            <a:pPr algn="l"/>
            <a:fld id="{A3C1C3F4-7627-499B-A387-D46B6B71D0BD}" type="slidenum">
              <a:rPr lang="en-US" altLang="en-US" smtClean="0"/>
              <a:pPr algn="l"/>
              <a:t>16</a:t>
            </a:fld>
            <a:endParaRPr lang="en-US" altLang="en-US"/>
          </a:p>
        </p:txBody>
      </p:sp>
    </p:spTree>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NORTH COAST</a:t>
            </a:r>
          </a:p>
        </p:txBody>
      </p:sp>
      <p:graphicFrame>
        <p:nvGraphicFramePr>
          <p:cNvPr id="3" name="Table 2"/>
          <p:cNvGraphicFramePr>
            <a:graphicFrameLocks noGrp="1"/>
          </p:cNvGraphicFramePr>
          <p:nvPr>
            <p:extLst>
              <p:ext uri="{D42A27DB-BD31-4B8C-83A1-F6EECF244321}">
                <p14:modId xmlns:p14="http://schemas.microsoft.com/office/powerpoint/2010/main" val="1811957899"/>
              </p:ext>
            </p:extLst>
          </p:nvPr>
        </p:nvGraphicFramePr>
        <p:xfrm>
          <a:off x="457200" y="1688412"/>
          <a:ext cx="3685032" cy="2555240"/>
        </p:xfrm>
        <a:graphic>
          <a:graphicData uri="http://schemas.openxmlformats.org/drawingml/2006/table">
            <a:tbl>
              <a:tblPr/>
              <a:tblGrid>
                <a:gridCol w="1842516">
                  <a:extLst>
                    <a:ext uri="{9D8B030D-6E8A-4147-A177-3AD203B41FA5}">
                      <a16:colId xmlns:a16="http://schemas.microsoft.com/office/drawing/2014/main" val="20000"/>
                    </a:ext>
                  </a:extLst>
                </a:gridCol>
                <a:gridCol w="1842516">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NASS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SKEENA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1 to 2</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714527216"/>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HAIDA GWAII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409509308"/>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CENTRAL COAST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60787926"/>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North Coast Chinook</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EA1D4BDA-4F29-592C-167A-C8E7C4A88C04}"/>
              </a:ext>
            </a:extLst>
          </p:cNvPr>
          <p:cNvSpPr>
            <a:spLocks noGrp="1"/>
          </p:cNvSpPr>
          <p:nvPr>
            <p:ph type="sldNum" sz="quarter" idx="12"/>
          </p:nvPr>
        </p:nvSpPr>
        <p:spPr/>
        <p:txBody>
          <a:bodyPr/>
          <a:lstStyle/>
          <a:p>
            <a:pPr algn="l"/>
            <a:fld id="{A3C1C3F4-7627-499B-A387-D46B6B71D0BD}" type="slidenum">
              <a:rPr lang="en-US" altLang="en-US" smtClean="0"/>
              <a:pPr algn="l"/>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NORTH COAST</a:t>
            </a:r>
          </a:p>
        </p:txBody>
      </p:sp>
      <p:graphicFrame>
        <p:nvGraphicFramePr>
          <p:cNvPr id="3" name="Table 2"/>
          <p:cNvGraphicFramePr>
            <a:graphicFrameLocks noGrp="1"/>
          </p:cNvGraphicFramePr>
          <p:nvPr>
            <p:extLst>
              <p:ext uri="{D42A27DB-BD31-4B8C-83A1-F6EECF244321}">
                <p14:modId xmlns:p14="http://schemas.microsoft.com/office/powerpoint/2010/main" val="2635156846"/>
              </p:ext>
            </p:extLst>
          </p:nvPr>
        </p:nvGraphicFramePr>
        <p:xfrm>
          <a:off x="457200" y="1574363"/>
          <a:ext cx="3685032" cy="4271496"/>
        </p:xfrm>
        <a:graphic>
          <a:graphicData uri="http://schemas.openxmlformats.org/drawingml/2006/table">
            <a:tbl>
              <a:tblPr/>
              <a:tblGrid>
                <a:gridCol w="904875">
                  <a:extLst>
                    <a:ext uri="{9D8B030D-6E8A-4147-A177-3AD203B41FA5}">
                      <a16:colId xmlns:a16="http://schemas.microsoft.com/office/drawing/2014/main" val="20000"/>
                    </a:ext>
                  </a:extLst>
                </a:gridCol>
                <a:gridCol w="937641">
                  <a:extLst>
                    <a:ext uri="{9D8B030D-6E8A-4147-A177-3AD203B41FA5}">
                      <a16:colId xmlns:a16="http://schemas.microsoft.com/office/drawing/2014/main" val="20001"/>
                    </a:ext>
                  </a:extLst>
                </a:gridCol>
                <a:gridCol w="1081659">
                  <a:extLst>
                    <a:ext uri="{9D8B030D-6E8A-4147-A177-3AD203B41FA5}">
                      <a16:colId xmlns:a16="http://schemas.microsoft.com/office/drawing/2014/main" val="20002"/>
                    </a:ext>
                  </a:extLst>
                </a:gridCol>
                <a:gridCol w="760857">
                  <a:extLst>
                    <a:ext uri="{9D8B030D-6E8A-4147-A177-3AD203B41FA5}">
                      <a16:colId xmlns:a16="http://schemas.microsoft.com/office/drawing/2014/main" val="20003"/>
                    </a:ext>
                  </a:extLst>
                </a:gridCol>
              </a:tblGrid>
              <a:tr h="265176">
                <a:tc>
                  <a:txBody>
                    <a:bodyPr/>
                    <a:lstStyle/>
                    <a:p>
                      <a:pPr marL="63500" marR="63500" algn="l">
                        <a:lnSpc>
                          <a:spcPct val="100000"/>
                        </a:lnSpc>
                        <a:spcBef>
                          <a:spcPts val="500"/>
                        </a:spcBef>
                        <a:spcAft>
                          <a:spcPts val="500"/>
                        </a:spcAft>
                        <a:buNone/>
                      </a:pPr>
                      <a:r>
                        <a:rPr lang="en-US" sz="10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0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0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0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432712">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NASS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4"/>
                  </a:ext>
                </a:extLst>
              </a:tr>
              <a:tr h="403855">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SKEENA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5"/>
                  </a:ext>
                </a:extLst>
              </a:tr>
              <a:tr h="465831">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SKEENA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SKEENA ESTUARY</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6"/>
                  </a:ext>
                </a:extLst>
              </a:tr>
              <a:tr h="620606">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SKEENA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(aggregate)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UPPER SKEENA, LOWER SKEENA, MIDDLE SKEENA</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7"/>
                  </a:ext>
                </a:extLst>
              </a:tr>
              <a:tr h="620606">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HAIDA GWAII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982298583"/>
                  </a:ext>
                </a:extLst>
              </a:tr>
              <a:tr h="620606">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CENTRAL COAST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12700" cap="flat" cmpd="sng" algn="ctr">
                      <a:solidFill>
                        <a:schemeClr val="bg1"/>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PFMA 6</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12700" cap="flat" cmpd="sng" algn="ctr">
                      <a:solidFill>
                        <a:schemeClr val="bg1"/>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CENTRAL COAST COHO SALMON</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12700" cap="flat" cmpd="sng" algn="ctr">
                      <a:solidFill>
                        <a:schemeClr val="bg1"/>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chemeClr val="bg1"/>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2322291640"/>
                  </a:ext>
                </a:extLst>
              </a:tr>
              <a:tr h="620606">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CENTRAL COAST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3B4A5A"/>
                      </a:solidFill>
                      <a:prstDash val="solid"/>
                      <a:round/>
                      <a:headEnd type="none" w="med" len="med"/>
                      <a:tailEnd type="none" w="med" len="med"/>
                    </a:lnB>
                    <a:lnTlToBr w="12700" cmpd="sng">
                      <a:noFill/>
                      <a:prstDash val="solid"/>
                    </a:lnTlToBr>
                    <a:lnBlToTr w="12700" cmpd="sng">
                      <a:noFill/>
                      <a:prstDash val="solid"/>
                    </a:lnBlToTr>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PFMAs 7–10</a:t>
                      </a:r>
                    </a:p>
                  </a:txBody>
                  <a:tcPr marL="0" marR="0" marT="63500" marB="63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3B4A5A"/>
                      </a:solidFill>
                      <a:prstDash val="solid"/>
                      <a:round/>
                      <a:headEnd type="none" w="med" len="med"/>
                      <a:tailEnd type="none" w="med" len="med"/>
                    </a:lnB>
                    <a:lnTlToBr w="12700" cmpd="sng">
                      <a:noFill/>
                      <a:prstDash val="solid"/>
                    </a:lnTlToBr>
                    <a:lnBlToTr w="12700" cmpd="sng">
                      <a:noFill/>
                      <a:prstDash val="solid"/>
                    </a:lnBlToTr>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CENTRAL COAST COHO SALMON</a:t>
                      </a:r>
                    </a:p>
                  </a:txBody>
                  <a:tcPr marL="0" marR="0" marT="63500" marB="63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3B4A5A"/>
                      </a:solidFill>
                      <a:prstDash val="solid"/>
                      <a:round/>
                      <a:headEnd type="none" w="med" len="med"/>
                      <a:tailEnd type="none" w="med" len="med"/>
                    </a:lnB>
                    <a:lnTlToBr w="12700" cmpd="sng">
                      <a:noFill/>
                      <a:prstDash val="solid"/>
                    </a:lnTlToBr>
                    <a:lnBlToTr w="12700" cmpd="sng">
                      <a:noFill/>
                      <a:prstDash val="solid"/>
                    </a:lnBlToTr>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chemeClr val="bg1"/>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3B4A5A"/>
                      </a:solidFill>
                      <a:prstDash val="solid"/>
                      <a:round/>
                      <a:headEnd type="none" w="med" len="med"/>
                      <a:tailEnd type="none" w="med" len="med"/>
                    </a:lnB>
                    <a:lnTlToBr w="12700" cmpd="sng">
                      <a:noFill/>
                      <a:prstDash val="solid"/>
                    </a:lnTlToBr>
                    <a:lnBlToTr w="12700" cmpd="sng">
                      <a:noFill/>
                      <a:prstDash val="solid"/>
                    </a:lnBlToTr>
                    <a:solidFill>
                      <a:srgbClr val="E6ECF3">
                        <a:alpha val="100000"/>
                      </a:srgbClr>
                    </a:solidFill>
                  </a:tcPr>
                </a:tc>
                <a:extLst>
                  <a:ext uri="{0D108BD9-81ED-4DB2-BD59-A6C34878D82A}">
                    <a16:rowId xmlns:a16="http://schemas.microsoft.com/office/drawing/2014/main" val="2506195510"/>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North Coast Coho</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BAE20FD8-DB89-BF7B-9D67-D8808BE800A8}"/>
              </a:ext>
            </a:extLst>
          </p:cNvPr>
          <p:cNvSpPr>
            <a:spLocks noGrp="1"/>
          </p:cNvSpPr>
          <p:nvPr>
            <p:ph type="sldNum" sz="quarter" idx="12"/>
          </p:nvPr>
        </p:nvSpPr>
        <p:spPr/>
        <p:txBody>
          <a:bodyPr/>
          <a:lstStyle/>
          <a:p>
            <a:pPr algn="l"/>
            <a:fld id="{A3C1C3F4-7627-499B-A387-D46B6B71D0BD}" type="slidenum">
              <a:rPr lang="en-US" altLang="en-US" smtClean="0"/>
              <a:pPr algn="l"/>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NORTH COAST</a:t>
            </a:r>
          </a:p>
        </p:txBody>
      </p:sp>
      <p:graphicFrame>
        <p:nvGraphicFramePr>
          <p:cNvPr id="3" name="Table 2"/>
          <p:cNvGraphicFramePr>
            <a:graphicFrameLocks noGrp="1"/>
          </p:cNvGraphicFramePr>
          <p:nvPr>
            <p:extLst>
              <p:ext uri="{D42A27DB-BD31-4B8C-83A1-F6EECF244321}">
                <p14:modId xmlns:p14="http://schemas.microsoft.com/office/powerpoint/2010/main" val="2335393208"/>
              </p:ext>
            </p:extLst>
          </p:nvPr>
        </p:nvGraphicFramePr>
        <p:xfrm>
          <a:off x="457200" y="1605280"/>
          <a:ext cx="3685032" cy="3373120"/>
        </p:xfrm>
        <a:graphic>
          <a:graphicData uri="http://schemas.openxmlformats.org/drawingml/2006/table">
            <a:tbl>
              <a:tblPr/>
              <a:tblGrid>
                <a:gridCol w="921258">
                  <a:extLst>
                    <a:ext uri="{9D8B030D-6E8A-4147-A177-3AD203B41FA5}">
                      <a16:colId xmlns:a16="http://schemas.microsoft.com/office/drawing/2014/main" val="20000"/>
                    </a:ext>
                  </a:extLst>
                </a:gridCol>
                <a:gridCol w="954160">
                  <a:extLst>
                    <a:ext uri="{9D8B030D-6E8A-4147-A177-3AD203B41FA5}">
                      <a16:colId xmlns:a16="http://schemas.microsoft.com/office/drawing/2014/main" val="20001"/>
                    </a:ext>
                  </a:extLst>
                </a:gridCol>
                <a:gridCol w="1006575">
                  <a:extLst>
                    <a:ext uri="{9D8B030D-6E8A-4147-A177-3AD203B41FA5}">
                      <a16:colId xmlns:a16="http://schemas.microsoft.com/office/drawing/2014/main" val="20002"/>
                    </a:ext>
                  </a:extLst>
                </a:gridCol>
                <a:gridCol w="803039">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0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NASS CHUM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SKEENA - NASS CHUM COASTAL</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CU (aggregate)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PORTLAND INLET, SKEENA ESTUARY</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4"/>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SKEENA - NASS CHUM COASTAL</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PORTLAND CANAL-OBSERVATORY</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5"/>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SKEENA CHUM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6"/>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HAIDA GWAII CHUM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1 to 2</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2539846552"/>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CENTRAL COAST CHUM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4074234083"/>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North Coast Chum</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1F5E2CF8-7ABF-088E-918D-939EFFEA248D}"/>
              </a:ext>
            </a:extLst>
          </p:cNvPr>
          <p:cNvSpPr>
            <a:spLocks noGrp="1"/>
          </p:cNvSpPr>
          <p:nvPr>
            <p:ph type="sldNum" sz="quarter" idx="12"/>
          </p:nvPr>
        </p:nvSpPr>
        <p:spPr/>
        <p:txBody>
          <a:bodyPr/>
          <a:lstStyle/>
          <a:p>
            <a:pPr algn="l"/>
            <a:fld id="{A3C1C3F4-7627-499B-A387-D46B6B71D0BD}" type="slidenum">
              <a:rPr lang="en-US" altLang="en-US" smtClean="0"/>
              <a:pPr algn="l"/>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CA1E3-A6C7-3FA9-A3B5-A335FCF827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4825FE-F278-F89F-EA6A-5FB72C04685A}"/>
              </a:ext>
            </a:extLst>
          </p:cNvPr>
          <p:cNvSpPr>
            <a:spLocks noGrp="1"/>
          </p:cNvSpPr>
          <p:nvPr>
            <p:ph type="sldNum" sz="quarter" idx="12"/>
          </p:nvPr>
        </p:nvSpPr>
        <p:spPr/>
        <p:txBody>
          <a:bodyPr/>
          <a:lstStyle/>
          <a:p>
            <a:pPr algn="l"/>
            <a:fld id="{A3C1C3F4-7627-499B-A387-D46B6B71D0BD}" type="slidenum">
              <a:rPr lang="en-US" altLang="en-US" smtClean="0"/>
              <a:pPr algn="l"/>
              <a:t>2</a:t>
            </a:fld>
            <a:endParaRPr lang="en-US" altLang="en-US"/>
          </a:p>
        </p:txBody>
      </p:sp>
      <p:sp>
        <p:nvSpPr>
          <p:cNvPr id="3" name="Rectangle: Top Corners Rounded 7">
            <a:extLst>
              <a:ext uri="{FF2B5EF4-FFF2-40B4-BE49-F238E27FC236}">
                <a16:creationId xmlns:a16="http://schemas.microsoft.com/office/drawing/2014/main" id="{6E829BCE-4114-AD4C-7ED6-89EFDEE9F88D}"/>
              </a:ext>
            </a:extLst>
          </p:cNvPr>
          <p:cNvSpPr/>
          <p:nvPr/>
        </p:nvSpPr>
        <p:spPr>
          <a:xfrm rot="5400000">
            <a:off x="1975821" y="982048"/>
            <a:ext cx="2347553" cy="6299201"/>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13">
            <a:extLst>
              <a:ext uri="{FF2B5EF4-FFF2-40B4-BE49-F238E27FC236}">
                <a16:creationId xmlns:a16="http://schemas.microsoft.com/office/drawing/2014/main" id="{852669AA-4723-DCD9-FEA0-9EC2626FD575}"/>
              </a:ext>
            </a:extLst>
          </p:cNvPr>
          <p:cNvSpPr txBox="1">
            <a:spLocks/>
          </p:cNvSpPr>
          <p:nvPr/>
        </p:nvSpPr>
        <p:spPr>
          <a:xfrm>
            <a:off x="419100" y="3952516"/>
            <a:ext cx="58801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575">
              <a:ln w="6350">
                <a:noFill/>
              </a:ln>
              <a:solidFill>
                <a:schemeClr val="tx1"/>
              </a:solidFill>
            </a:endParaRPr>
          </a:p>
          <a:p>
            <a:endParaRPr lang="en-US" sz="1463"/>
          </a:p>
        </p:txBody>
      </p:sp>
      <p:sp>
        <p:nvSpPr>
          <p:cNvPr id="5" name="Content Placeholder 13">
            <a:extLst>
              <a:ext uri="{FF2B5EF4-FFF2-40B4-BE49-F238E27FC236}">
                <a16:creationId xmlns:a16="http://schemas.microsoft.com/office/drawing/2014/main" id="{079181F7-706D-8558-8DED-4ACBB4F19327}"/>
              </a:ext>
            </a:extLst>
          </p:cNvPr>
          <p:cNvSpPr>
            <a:spLocks noGrp="1"/>
          </p:cNvSpPr>
          <p:nvPr>
            <p:ph idx="4294967295"/>
          </p:nvPr>
        </p:nvSpPr>
        <p:spPr>
          <a:xfrm>
            <a:off x="419100" y="2957871"/>
            <a:ext cx="5715000" cy="2347554"/>
          </a:xfrm>
          <a:prstGeom prst="rect">
            <a:avLst/>
          </a:prstGeom>
        </p:spPr>
        <p:txBody>
          <a:bodyPr lIns="91440" tIns="45720" rIns="91440" bIns="45720" anchor="ctr"/>
          <a:lstStyle/>
          <a:p>
            <a:pPr marL="192405" indent="-192405"/>
            <a:r>
              <a:rPr lang="en-US" sz="2000">
                <a:ln w="6350">
                  <a:noFill/>
                </a:ln>
                <a:solidFill>
                  <a:schemeClr val="tx1"/>
                </a:solidFill>
                <a:latin typeface="Segoe UI Semilight"/>
                <a:ea typeface="ヒラギノ角ゴ Pro W3"/>
                <a:cs typeface="Segoe UI Semilight"/>
              </a:rPr>
              <a:t>Provide expected salmon abundance for 2026 to Inform harvest planning and management decisions</a:t>
            </a:r>
            <a:endParaRPr lang="en-US">
              <a:solidFill>
                <a:schemeClr val="tx1"/>
              </a:solidFill>
            </a:endParaRPr>
          </a:p>
          <a:p>
            <a:pPr marL="192405" indent="-192405"/>
            <a:r>
              <a:rPr lang="en-US" sz="2000">
                <a:ln w="6350">
                  <a:noFill/>
                </a:ln>
                <a:solidFill>
                  <a:schemeClr val="tx1"/>
                </a:solidFill>
                <a:latin typeface="Segoe UI Semilight"/>
                <a:ea typeface="ヒラギノ角ゴ Pro W3"/>
                <a:cs typeface="Segoe UI Semilight"/>
              </a:rPr>
              <a:t>Combine categorical abundance based on expert opinion and statistical forecast, where available</a:t>
            </a:r>
          </a:p>
        </p:txBody>
      </p:sp>
      <p:sp>
        <p:nvSpPr>
          <p:cNvPr id="6" name="Content Placeholder 13">
            <a:extLst>
              <a:ext uri="{FF2B5EF4-FFF2-40B4-BE49-F238E27FC236}">
                <a16:creationId xmlns:a16="http://schemas.microsoft.com/office/drawing/2014/main" id="{5DDD9ABC-D0AB-D3AF-3CDB-9060D0E1B449}"/>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7" name="Title 1">
            <a:extLst>
              <a:ext uri="{FF2B5EF4-FFF2-40B4-BE49-F238E27FC236}">
                <a16:creationId xmlns:a16="http://schemas.microsoft.com/office/drawing/2014/main" id="{1E4D67EE-FED1-7F9C-4E4E-D311625C6601}"/>
              </a:ext>
            </a:extLst>
          </p:cNvPr>
          <p:cNvSpPr txBox="1">
            <a:spLocks/>
          </p:cNvSpPr>
          <p:nvPr/>
        </p:nvSpPr>
        <p:spPr>
          <a:xfrm>
            <a:off x="419100" y="2372396"/>
            <a:ext cx="4076701"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Purpose of the Outlook </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993075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SOUTH COAST</a:t>
            </a:r>
          </a:p>
        </p:txBody>
      </p:sp>
      <p:graphicFrame>
        <p:nvGraphicFramePr>
          <p:cNvPr id="3" name="Table 2"/>
          <p:cNvGraphicFramePr>
            <a:graphicFrameLocks noGrp="1"/>
          </p:cNvGraphicFramePr>
          <p:nvPr>
            <p:extLst>
              <p:ext uri="{D42A27DB-BD31-4B8C-83A1-F6EECF244321}">
                <p14:modId xmlns:p14="http://schemas.microsoft.com/office/powerpoint/2010/main" val="2832059302"/>
              </p:ext>
            </p:extLst>
          </p:nvPr>
        </p:nvGraphicFramePr>
        <p:xfrm>
          <a:off x="370702" y="1637270"/>
          <a:ext cx="3765025" cy="2987040"/>
        </p:xfrm>
        <a:graphic>
          <a:graphicData uri="http://schemas.openxmlformats.org/drawingml/2006/table">
            <a:tbl>
              <a:tblPr/>
              <a:tblGrid>
                <a:gridCol w="1101969">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38165">
                  <a:extLst>
                    <a:ext uri="{9D8B030D-6E8A-4147-A177-3AD203B41FA5}">
                      <a16:colId xmlns:a16="http://schemas.microsoft.com/office/drawing/2014/main" val="20002"/>
                    </a:ext>
                  </a:extLst>
                </a:gridCol>
                <a:gridCol w="810491">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1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1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1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1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WCVI - BARKLEY SOCKEYE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GREAT CENTRAL</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3 to 4</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WCVI - BARKLEY SOCKEYE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HENDERSON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WCVI - BARKLEY SOCKEYE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SPROAT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2 to 3</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4"/>
                  </a:ext>
                </a:extLst>
              </a:tr>
              <a:tr h="312801">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WCVI - OTHER SOCKEYE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chemeClr val="bg1"/>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chemeClr val="bg1"/>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chemeClr val="bg1"/>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chemeClr val="bg1"/>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5"/>
                  </a:ext>
                </a:extLst>
              </a:tr>
              <a:tr h="312801">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ECVI/MAINLAND SOCKEYE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3B4A5A"/>
                      </a:solidFill>
                      <a:prstDash val="solid"/>
                      <a:round/>
                      <a:headEnd type="none" w="med" len="med"/>
                      <a:tailEnd type="none" w="med" len="med"/>
                    </a:lnB>
                    <a:lnTlToBr w="12700" cmpd="sng">
                      <a:noFill/>
                      <a:prstDash val="solid"/>
                    </a:lnTlToBr>
                    <a:lnBlToTr w="12700" cmpd="sng">
                      <a:noFill/>
                      <a:prstDash val="solid"/>
                    </a:lnBlToTr>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3B4A5A"/>
                      </a:solidFill>
                      <a:prstDash val="solid"/>
                      <a:round/>
                      <a:headEnd type="none" w="med" len="med"/>
                      <a:tailEnd type="none" w="med" len="med"/>
                    </a:lnB>
                    <a:lnTlToBr w="12700" cmpd="sng">
                      <a:noFill/>
                      <a:prstDash val="solid"/>
                    </a:lnTlToBr>
                    <a:lnBlToTr w="12700" cmpd="sng">
                      <a:noFill/>
                      <a:prstDash val="solid"/>
                    </a:lnBlToTr>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NIMPKISH</a:t>
                      </a:r>
                    </a:p>
                  </a:txBody>
                  <a:tcPr marL="0" marR="0" marT="63500" marB="635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3B4A5A"/>
                      </a:solidFill>
                      <a:prstDash val="solid"/>
                      <a:round/>
                      <a:headEnd type="none" w="med" len="med"/>
                      <a:tailEnd type="none" w="med" len="med"/>
                    </a:lnB>
                    <a:lnTlToBr w="12700" cmpd="sng">
                      <a:noFill/>
                      <a:prstDash val="solid"/>
                    </a:lnTlToBr>
                    <a:lnBlToTr w="12700" cmpd="sng">
                      <a:noFill/>
                      <a:prstDash val="solid"/>
                    </a:lnBlToTr>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chemeClr val="bg1"/>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3B4A5A"/>
                      </a:solidFill>
                      <a:prstDash val="solid"/>
                      <a:round/>
                      <a:headEnd type="none" w="med" len="med"/>
                      <a:tailEnd type="none" w="med" len="med"/>
                    </a:lnB>
                    <a:lnTlToBr w="12700" cmpd="sng">
                      <a:noFill/>
                      <a:prstDash val="solid"/>
                    </a:lnTlToBr>
                    <a:lnBlToTr w="12700" cmpd="sng">
                      <a:noFill/>
                      <a:prstDash val="solid"/>
                    </a:lnBlToTr>
                    <a:solidFill>
                      <a:srgbClr val="E6ECF3">
                        <a:alpha val="100000"/>
                      </a:srgbClr>
                    </a:solidFill>
                  </a:tcPr>
                </a:tc>
                <a:extLst>
                  <a:ext uri="{0D108BD9-81ED-4DB2-BD59-A6C34878D82A}">
                    <a16:rowId xmlns:a16="http://schemas.microsoft.com/office/drawing/2014/main" val="2750646036"/>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South Coast Sockeye</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B06386DC-9B4E-23C0-0AB8-D86C79C825E9}"/>
              </a:ext>
            </a:extLst>
          </p:cNvPr>
          <p:cNvSpPr>
            <a:spLocks noGrp="1"/>
          </p:cNvSpPr>
          <p:nvPr>
            <p:ph type="sldNum" sz="quarter" idx="12"/>
          </p:nvPr>
        </p:nvSpPr>
        <p:spPr/>
        <p:txBody>
          <a:bodyPr/>
          <a:lstStyle/>
          <a:p>
            <a:pPr algn="l"/>
            <a:fld id="{A3C1C3F4-7627-499B-A387-D46B6B71D0BD}" type="slidenum">
              <a:rPr lang="en-US" altLang="en-US" smtClean="0"/>
              <a:pPr algn="l"/>
              <a:t>20</a:t>
            </a:fld>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SOUTH COAST</a:t>
            </a:r>
          </a:p>
        </p:txBody>
      </p:sp>
      <p:graphicFrame>
        <p:nvGraphicFramePr>
          <p:cNvPr id="3" name="Table 2"/>
          <p:cNvGraphicFramePr>
            <a:graphicFrameLocks noGrp="1"/>
          </p:cNvGraphicFramePr>
          <p:nvPr>
            <p:extLst>
              <p:ext uri="{D42A27DB-BD31-4B8C-83A1-F6EECF244321}">
                <p14:modId xmlns:p14="http://schemas.microsoft.com/office/powerpoint/2010/main" val="4246274620"/>
              </p:ext>
            </p:extLst>
          </p:nvPr>
        </p:nvGraphicFramePr>
        <p:xfrm>
          <a:off x="457200" y="1664208"/>
          <a:ext cx="3685032" cy="1097280"/>
        </p:xfrm>
        <a:graphic>
          <a:graphicData uri="http://schemas.openxmlformats.org/drawingml/2006/table">
            <a:tbl>
              <a:tblPr/>
              <a:tblGrid>
                <a:gridCol w="2031374">
                  <a:extLst>
                    <a:ext uri="{9D8B030D-6E8A-4147-A177-3AD203B41FA5}">
                      <a16:colId xmlns:a16="http://schemas.microsoft.com/office/drawing/2014/main" val="20000"/>
                    </a:ext>
                  </a:extLst>
                </a:gridCol>
                <a:gridCol w="1653658">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100" b="0" i="0" u="none" strike="noStrike" cap="none">
                          <a:solidFill>
                            <a:srgbClr val="000000">
                              <a:alpha val="100000"/>
                            </a:srgbClr>
                          </a:solidFill>
                          <a:latin typeface="Arial"/>
                          <a:cs typeface="Arial"/>
                          <a:sym typeface="Arial"/>
                        </a:rPr>
                        <a:t>WCVI PINK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1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100" b="0" i="0" u="none" strike="noStrike" cap="none">
                          <a:solidFill>
                            <a:srgbClr val="000000">
                              <a:alpha val="100000"/>
                            </a:srgbClr>
                          </a:solidFill>
                          <a:latin typeface="Arial"/>
                          <a:cs typeface="Arial"/>
                          <a:sym typeface="Arial"/>
                        </a:rPr>
                        <a:t>ECVI/MAINLAND PINK SALMON - EVEN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1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2630199353"/>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South Coast Pink</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A68C3290-2544-51F7-F99F-8A9D066A9D2A}"/>
              </a:ext>
            </a:extLst>
          </p:cNvPr>
          <p:cNvSpPr>
            <a:spLocks noGrp="1"/>
          </p:cNvSpPr>
          <p:nvPr>
            <p:ph type="sldNum" sz="quarter" idx="12"/>
          </p:nvPr>
        </p:nvSpPr>
        <p:spPr/>
        <p:txBody>
          <a:bodyPr/>
          <a:lstStyle/>
          <a:p>
            <a:pPr algn="l"/>
            <a:fld id="{A3C1C3F4-7627-499B-A387-D46B6B71D0BD}" type="slidenum">
              <a:rPr lang="en-US" altLang="en-US" smtClean="0"/>
              <a:pPr algn="l"/>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SOUTH COAST</a:t>
            </a:r>
          </a:p>
        </p:txBody>
      </p:sp>
      <p:graphicFrame>
        <p:nvGraphicFramePr>
          <p:cNvPr id="3" name="Table 2"/>
          <p:cNvGraphicFramePr>
            <a:graphicFrameLocks noGrp="1"/>
          </p:cNvGraphicFramePr>
          <p:nvPr>
            <p:extLst>
              <p:ext uri="{D42A27DB-BD31-4B8C-83A1-F6EECF244321}">
                <p14:modId xmlns:p14="http://schemas.microsoft.com/office/powerpoint/2010/main" val="237688828"/>
              </p:ext>
            </p:extLst>
          </p:nvPr>
        </p:nvGraphicFramePr>
        <p:xfrm>
          <a:off x="229303" y="1155836"/>
          <a:ext cx="4126939" cy="4409440"/>
        </p:xfrm>
        <a:graphic>
          <a:graphicData uri="http://schemas.openxmlformats.org/drawingml/2006/table">
            <a:tbl>
              <a:tblPr/>
              <a:tblGrid>
                <a:gridCol w="1486481">
                  <a:extLst>
                    <a:ext uri="{9D8B030D-6E8A-4147-A177-3AD203B41FA5}">
                      <a16:colId xmlns:a16="http://schemas.microsoft.com/office/drawing/2014/main" val="20000"/>
                    </a:ext>
                  </a:extLst>
                </a:gridCol>
                <a:gridCol w="893852">
                  <a:extLst>
                    <a:ext uri="{9D8B030D-6E8A-4147-A177-3AD203B41FA5}">
                      <a16:colId xmlns:a16="http://schemas.microsoft.com/office/drawing/2014/main" val="20001"/>
                    </a:ext>
                  </a:extLst>
                </a:gridCol>
                <a:gridCol w="1078786">
                  <a:extLst>
                    <a:ext uri="{9D8B030D-6E8A-4147-A177-3AD203B41FA5}">
                      <a16:colId xmlns:a16="http://schemas.microsoft.com/office/drawing/2014/main" val="20002"/>
                    </a:ext>
                  </a:extLst>
                </a:gridCol>
                <a:gridCol w="667820">
                  <a:extLst>
                    <a:ext uri="{9D8B030D-6E8A-4147-A177-3AD203B41FA5}">
                      <a16:colId xmlns:a16="http://schemas.microsoft.com/office/drawing/2014/main" val="20003"/>
                    </a:ext>
                  </a:extLst>
                </a:gridCol>
              </a:tblGrid>
              <a:tr h="191810">
                <a:tc>
                  <a:txBody>
                    <a:bodyPr/>
                    <a:lstStyle/>
                    <a:p>
                      <a:pPr marL="63500" marR="63500" algn="l">
                        <a:lnSpc>
                          <a:spcPct val="100000"/>
                        </a:lnSpc>
                        <a:spcBef>
                          <a:spcPts val="500"/>
                        </a:spcBef>
                        <a:spcAft>
                          <a:spcPts val="500"/>
                        </a:spcAft>
                        <a:buNone/>
                      </a:pPr>
                      <a:r>
                        <a:rPr sz="9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sz="9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sz="9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sz="9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extLst>
                  <a:ext uri="{0D108BD9-81ED-4DB2-BD59-A6C34878D82A}">
                    <a16:rowId xmlns:a16="http://schemas.microsoft.com/office/drawing/2014/main" val="10000"/>
                  </a:ext>
                </a:extLst>
              </a:tr>
              <a:tr h="265683">
                <a:tc>
                  <a:txBody>
                    <a:bodyPr/>
                    <a:lstStyle/>
                    <a:p>
                      <a:pPr marL="63500" marR="63500" algn="l">
                        <a:lnSpc>
                          <a:spcPct val="100000"/>
                        </a:lnSpc>
                        <a:spcBef>
                          <a:spcPts val="0"/>
                        </a:spcBef>
                        <a:spcAft>
                          <a:spcPts val="0"/>
                        </a:spcAft>
                        <a:buNone/>
                      </a:pPr>
                      <a:r>
                        <a:rPr sz="800" b="0" i="0" u="none" strike="noStrike" cap="none">
                          <a:solidFill>
                            <a:srgbClr val="000000">
                              <a:alpha val="100000"/>
                            </a:srgbClr>
                          </a:solidFill>
                          <a:latin typeface="Arial"/>
                          <a:cs typeface="Arial"/>
                          <a:sym typeface="Arial"/>
                        </a:rPr>
                        <a:t>WCVI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lang="en-US" sz="700" b="0" i="0" u="none" strike="noStrike" cap="none">
                          <a:solidFill>
                            <a:srgbClr val="000000">
                              <a:alpha val="100000"/>
                            </a:srgbClr>
                          </a:solidFill>
                          <a:latin typeface="Arial"/>
                          <a:cs typeface="Arial"/>
                          <a:sym typeface="Arial"/>
                        </a:rPr>
                        <a:t>CK-31, CK-32. CK-33</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sz="10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2376940888"/>
                  </a:ext>
                </a:extLst>
              </a:tr>
              <a:tr h="329336">
                <a:tc>
                  <a:txBody>
                    <a:bodyPr/>
                    <a:lstStyle/>
                    <a:p>
                      <a:pPr marL="63500" marR="63500" algn="l">
                        <a:lnSpc>
                          <a:spcPct val="100000"/>
                        </a:lnSpc>
                        <a:spcBef>
                          <a:spcPts val="0"/>
                        </a:spcBef>
                        <a:spcAft>
                          <a:spcPts val="0"/>
                        </a:spcAft>
                        <a:buNone/>
                      </a:pPr>
                      <a:r>
                        <a:rPr sz="800" b="0" i="0" u="none" strike="noStrike" cap="none">
                          <a:solidFill>
                            <a:srgbClr val="000000">
                              <a:alpha val="100000"/>
                            </a:srgbClr>
                          </a:solidFill>
                          <a:latin typeface="Arial"/>
                          <a:cs typeface="Arial"/>
                          <a:sym typeface="Arial"/>
                        </a:rPr>
                        <a:t>WCVI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Hatchery or Indicator Stock</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Robertson Creek Hatchery</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sz="1000" b="0" i="0" u="none" strike="noStrike" cap="none">
                          <a:solidFill>
                            <a:srgbClr val="000000">
                              <a:alpha val="100000"/>
                            </a:srgbClr>
                          </a:solidFill>
                          <a:latin typeface="Arial"/>
                          <a:cs typeface="Arial"/>
                          <a:sym typeface="Arial"/>
                        </a:rPr>
                        <a:t>3 to 4</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58951337"/>
                  </a:ext>
                </a:extLst>
              </a:tr>
              <a:tr h="329336">
                <a:tc>
                  <a:txBody>
                    <a:bodyPr/>
                    <a:lstStyle/>
                    <a:p>
                      <a:pPr marL="63500" marR="63500" algn="l">
                        <a:lnSpc>
                          <a:spcPct val="100000"/>
                        </a:lnSpc>
                        <a:spcBef>
                          <a:spcPts val="0"/>
                        </a:spcBef>
                        <a:spcAft>
                          <a:spcPts val="0"/>
                        </a:spcAft>
                        <a:buNone/>
                      </a:pPr>
                      <a:r>
                        <a:rPr sz="800" b="0" i="0" u="none" strike="noStrike" cap="none">
                          <a:solidFill>
                            <a:srgbClr val="000000">
                              <a:alpha val="100000"/>
                            </a:srgbClr>
                          </a:solidFill>
                          <a:latin typeface="Arial"/>
                          <a:cs typeface="Arial"/>
                          <a:sym typeface="Arial"/>
                        </a:rPr>
                        <a:t>WCVI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Hatchery or Indicator Stock</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0"/>
                        </a:spcBef>
                        <a:spcAft>
                          <a:spcPts val="0"/>
                        </a:spcAft>
                        <a:buNone/>
                      </a:pPr>
                      <a:r>
                        <a:rPr sz="700" b="0" i="0" u="none" strike="noStrike" cap="none" err="1">
                          <a:solidFill>
                            <a:srgbClr val="000000">
                              <a:alpha val="100000"/>
                            </a:srgbClr>
                          </a:solidFill>
                          <a:latin typeface="Arial"/>
                          <a:cs typeface="Arial"/>
                          <a:sym typeface="Arial"/>
                        </a:rPr>
                        <a:t>Nitinat</a:t>
                      </a:r>
                      <a:r>
                        <a:rPr sz="700" b="0" i="0" u="none" strike="noStrike" cap="none">
                          <a:solidFill>
                            <a:srgbClr val="000000">
                              <a:alpha val="100000"/>
                            </a:srgbClr>
                          </a:solidFill>
                          <a:latin typeface="Arial"/>
                          <a:cs typeface="Arial"/>
                          <a:sym typeface="Arial"/>
                        </a:rPr>
                        <a:t> River Hatchery</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0"/>
                        </a:spcBef>
                        <a:spcAft>
                          <a:spcPts val="0"/>
                        </a:spcAft>
                        <a:buNone/>
                      </a:pPr>
                      <a:r>
                        <a:rPr sz="10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4025372239"/>
                  </a:ext>
                </a:extLst>
              </a:tr>
              <a:tr h="329336">
                <a:tc>
                  <a:txBody>
                    <a:bodyPr/>
                    <a:lstStyle/>
                    <a:p>
                      <a:pPr marL="63500" marR="63500" algn="l">
                        <a:lnSpc>
                          <a:spcPct val="100000"/>
                        </a:lnSpc>
                        <a:spcBef>
                          <a:spcPts val="0"/>
                        </a:spcBef>
                        <a:spcAft>
                          <a:spcPts val="0"/>
                        </a:spcAft>
                        <a:buNone/>
                      </a:pPr>
                      <a:r>
                        <a:rPr sz="800" b="0" i="0" u="none" strike="noStrike" cap="none">
                          <a:solidFill>
                            <a:srgbClr val="000000">
                              <a:alpha val="100000"/>
                            </a:srgbClr>
                          </a:solidFill>
                          <a:latin typeface="Arial"/>
                          <a:cs typeface="Arial"/>
                          <a:sym typeface="Arial"/>
                        </a:rPr>
                        <a:t>WCVI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Hatchery or Indicator Stock</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Conuma River Hatchery</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0"/>
                        </a:spcBef>
                        <a:spcAft>
                          <a:spcPts val="0"/>
                        </a:spcAft>
                        <a:buNone/>
                      </a:pPr>
                      <a:r>
                        <a:rPr sz="1000" b="0" i="0" u="none" strike="noStrike" cap="none">
                          <a:solidFill>
                            <a:srgbClr val="000000">
                              <a:alpha val="100000"/>
                            </a:srgbClr>
                          </a:solidFill>
                          <a:latin typeface="Arial"/>
                          <a:cs typeface="Arial"/>
                          <a:sym typeface="Arial"/>
                        </a:rPr>
                        <a:t>3 to 4</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899221379"/>
                  </a:ext>
                </a:extLst>
              </a:tr>
              <a:tr h="329336">
                <a:tc>
                  <a:txBody>
                    <a:bodyPr/>
                    <a:lstStyle/>
                    <a:p>
                      <a:pPr marL="63500" marR="63500" algn="l">
                        <a:lnSpc>
                          <a:spcPct val="100000"/>
                        </a:lnSpc>
                        <a:spcBef>
                          <a:spcPts val="0"/>
                        </a:spcBef>
                        <a:spcAft>
                          <a:spcPts val="0"/>
                        </a:spcAft>
                        <a:buNone/>
                      </a:pPr>
                      <a:r>
                        <a:rPr sz="800" b="0" i="0" u="none" strike="noStrike" cap="none">
                          <a:solidFill>
                            <a:srgbClr val="000000">
                              <a:alpha val="100000"/>
                            </a:srgbClr>
                          </a:solidFill>
                          <a:latin typeface="Arial"/>
                          <a:cs typeface="Arial"/>
                          <a:sym typeface="Arial"/>
                        </a:rPr>
                        <a:t>LOWER GEORGIA STRAIT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sz="10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2208106995"/>
                  </a:ext>
                </a:extLst>
              </a:tr>
              <a:tr h="339853">
                <a:tc>
                  <a:txBody>
                    <a:bodyPr/>
                    <a:lstStyle/>
                    <a:p>
                      <a:pPr marL="63500" marR="63500" algn="l">
                        <a:lnSpc>
                          <a:spcPct val="100000"/>
                        </a:lnSpc>
                        <a:spcBef>
                          <a:spcPts val="0"/>
                        </a:spcBef>
                        <a:spcAft>
                          <a:spcPts val="0"/>
                        </a:spcAft>
                        <a:buNone/>
                      </a:pPr>
                      <a:r>
                        <a:rPr sz="800" b="0" i="0" u="none" strike="noStrike" cap="none">
                          <a:solidFill>
                            <a:srgbClr val="000000">
                              <a:alpha val="100000"/>
                            </a:srgbClr>
                          </a:solidFill>
                          <a:latin typeface="Arial"/>
                          <a:cs typeface="Arial"/>
                          <a:sym typeface="Arial"/>
                        </a:rPr>
                        <a:t>MAINLAND INLET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sz="10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624840">
                <a:tc>
                  <a:txBody>
                    <a:bodyPr/>
                    <a:lstStyle/>
                    <a:p>
                      <a:pPr marL="63500" marR="63500" algn="l">
                        <a:lnSpc>
                          <a:spcPct val="100000"/>
                        </a:lnSpc>
                        <a:spcBef>
                          <a:spcPts val="0"/>
                        </a:spcBef>
                        <a:spcAft>
                          <a:spcPts val="0"/>
                        </a:spcAft>
                        <a:buNone/>
                      </a:pPr>
                      <a:r>
                        <a:rPr sz="800" b="0" i="0" u="none" strike="noStrike" cap="none">
                          <a:solidFill>
                            <a:srgbClr val="000000">
                              <a:alpha val="100000"/>
                            </a:srgbClr>
                          </a:solidFill>
                          <a:latin typeface="Arial"/>
                          <a:cs typeface="Arial"/>
                          <a:sym typeface="Arial"/>
                        </a:rPr>
                        <a:t>MIDDLE GEORGIA STRAIT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CU (</a:t>
                      </a:r>
                      <a:r>
                        <a:rPr lang="en-US" sz="700" b="0" i="0" u="none" strike="noStrike" cap="none">
                          <a:solidFill>
                            <a:srgbClr val="000000">
                              <a:alpha val="100000"/>
                            </a:srgbClr>
                          </a:solidFill>
                          <a:latin typeface="Arial"/>
                          <a:cs typeface="Arial"/>
                          <a:sym typeface="Arial"/>
                        </a:rPr>
                        <a:t>singular</a:t>
                      </a:r>
                      <a:r>
                        <a:rPr sz="7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EAST VANCOUVER ISLAND-GEORGIA STRAIT_SU_0.3</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lang="en-US" sz="1000" b="0" i="0" u="none" strike="noStrike" cap="none" dirty="0">
                          <a:solidFill>
                            <a:srgbClr val="000000">
                              <a:alpha val="100000"/>
                            </a:srgbClr>
                          </a:solidFill>
                          <a:latin typeface="Arial"/>
                          <a:cs typeface="Arial"/>
                          <a:sym typeface="Arial"/>
                        </a:rPr>
                        <a:t>1-2</a:t>
                      </a:r>
                      <a:endParaRPr sz="1000" b="0" i="0" u="none" strike="noStrike" cap="none" dirty="0">
                        <a:solidFill>
                          <a:srgbClr val="000000">
                            <a:alpha val="100000"/>
                          </a:srgbClr>
                        </a:solidFill>
                        <a:latin typeface="Arial"/>
                        <a:cs typeface="Arial"/>
                        <a:sym typeface="Arial"/>
                      </a:endParaRP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432816">
                <a:tc>
                  <a:txBody>
                    <a:bodyPr/>
                    <a:lstStyle/>
                    <a:p>
                      <a:pPr marL="63500" marR="63500" algn="l">
                        <a:lnSpc>
                          <a:spcPct val="100000"/>
                        </a:lnSpc>
                        <a:spcBef>
                          <a:spcPts val="0"/>
                        </a:spcBef>
                        <a:spcAft>
                          <a:spcPts val="0"/>
                        </a:spcAft>
                        <a:buNone/>
                      </a:pPr>
                      <a:r>
                        <a:rPr sz="800" b="0" i="0" u="none" strike="noStrike" cap="none">
                          <a:solidFill>
                            <a:srgbClr val="000000">
                              <a:alpha val="100000"/>
                            </a:srgbClr>
                          </a:solidFill>
                          <a:latin typeface="Arial"/>
                          <a:cs typeface="Arial"/>
                          <a:sym typeface="Arial"/>
                        </a:rPr>
                        <a:t>MIDDLE GEORGIA STRAIT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EAST VANCOUVER ISLAND-QUALICUM AND PUNTLEDGE_FA_0.X</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lang="en-US" sz="1000" b="0" i="0" u="none" strike="noStrike" cap="none" dirty="0">
                          <a:solidFill>
                            <a:srgbClr val="000000">
                              <a:alpha val="100000"/>
                            </a:srgbClr>
                          </a:solidFill>
                          <a:latin typeface="Arial"/>
                          <a:cs typeface="Arial"/>
                          <a:sym typeface="Arial"/>
                        </a:rPr>
                        <a:t>4</a:t>
                      </a:r>
                      <a:endParaRPr sz="1000" b="0" i="0" u="none" strike="noStrike" cap="none" dirty="0">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5"/>
                  </a:ext>
                </a:extLst>
              </a:tr>
              <a:tr h="432816">
                <a:tc>
                  <a:txBody>
                    <a:bodyPr/>
                    <a:lstStyle/>
                    <a:p>
                      <a:pPr marL="63500" marR="63500" lvl="0" indent="0" algn="l" defTabSz="257175" rtl="0" eaLnBrk="1" fontAlgn="auto" latinLnBrk="0" hangingPunct="1">
                        <a:lnSpc>
                          <a:spcPct val="100000"/>
                        </a:lnSpc>
                        <a:spcBef>
                          <a:spcPts val="0"/>
                        </a:spcBef>
                        <a:spcAft>
                          <a:spcPts val="0"/>
                        </a:spcAft>
                        <a:buClrTx/>
                        <a:buSzTx/>
                        <a:buFontTx/>
                        <a:buNone/>
                        <a:tabLst/>
                        <a:defRPr/>
                      </a:pPr>
                      <a:r>
                        <a:rPr lang="en-US" sz="800" b="0" i="0" u="none" strike="noStrike" cap="none">
                          <a:solidFill>
                            <a:srgbClr val="000000">
                              <a:alpha val="100000"/>
                            </a:srgbClr>
                          </a:solidFill>
                          <a:latin typeface="Arial"/>
                          <a:cs typeface="Arial"/>
                          <a:sym typeface="Arial"/>
                        </a:rPr>
                        <a:t>MIDDLE GEORGIA STRAIT CHINOOK SALMON</a:t>
                      </a:r>
                    </a:p>
                    <a:p>
                      <a:pPr marL="63500" marR="63500" algn="l">
                        <a:lnSpc>
                          <a:spcPct val="100000"/>
                        </a:lnSpc>
                        <a:spcBef>
                          <a:spcPts val="0"/>
                        </a:spcBef>
                        <a:spcAft>
                          <a:spcPts val="0"/>
                        </a:spcAft>
                        <a:buNone/>
                      </a:pPr>
                      <a:endParaRPr sz="800" b="0" i="0" u="none" strike="noStrike" cap="none">
                        <a:solidFill>
                          <a:srgbClr val="000000">
                            <a:alpha val="100000"/>
                          </a:srgbClr>
                        </a:solidFill>
                        <a:latin typeface="Arial"/>
                        <a:cs typeface="Arial"/>
                        <a:sym typeface="Arial"/>
                      </a:endParaRP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0"/>
                        </a:spcBef>
                        <a:spcAft>
                          <a:spcPts val="0"/>
                        </a:spcAft>
                        <a:buNone/>
                      </a:pPr>
                      <a:r>
                        <a:rPr lang="en-US" sz="700" b="0" i="0" u="none" strike="noStrike" cap="none">
                          <a:solidFill>
                            <a:srgbClr val="000000">
                              <a:alpha val="100000"/>
                            </a:srgbClr>
                          </a:solidFill>
                          <a:latin typeface="Arial"/>
                          <a:cs typeface="Arial"/>
                          <a:sym typeface="Arial"/>
                        </a:rPr>
                        <a:t>CU (singular)</a:t>
                      </a:r>
                      <a:endParaRPr sz="7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lang="en-US" sz="700" b="0" i="0" u="none" strike="noStrike" cap="none">
                          <a:solidFill>
                            <a:srgbClr val="000000">
                              <a:alpha val="100000"/>
                            </a:srgbClr>
                          </a:solidFill>
                          <a:latin typeface="Arial"/>
                          <a:cs typeface="Arial"/>
                          <a:sym typeface="Arial"/>
                        </a:rPr>
                        <a:t>SOUTHERN MAINLAND-GEORGIA STRAIT_FA_0.X, </a:t>
                      </a:r>
                      <a:endParaRPr sz="7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0"/>
                        </a:spcBef>
                        <a:spcAft>
                          <a:spcPts val="0"/>
                        </a:spcAft>
                        <a:buNone/>
                      </a:pPr>
                      <a:r>
                        <a:rPr lang="en-US" sz="1000" b="0" i="0" u="none" strike="noStrike" cap="none">
                          <a:solidFill>
                            <a:srgbClr val="000000">
                              <a:alpha val="100000"/>
                            </a:srgbClr>
                          </a:solidFill>
                          <a:latin typeface="Arial"/>
                          <a:cs typeface="Arial"/>
                          <a:sym typeface="Arial"/>
                        </a:rPr>
                        <a:t>Data Deficient</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489237690"/>
                  </a:ext>
                </a:extLst>
              </a:tr>
              <a:tr h="323647">
                <a:tc>
                  <a:txBody>
                    <a:bodyPr/>
                    <a:lstStyle/>
                    <a:p>
                      <a:pPr marL="63500" marR="63500" algn="l">
                        <a:lnSpc>
                          <a:spcPct val="100000"/>
                        </a:lnSpc>
                        <a:spcBef>
                          <a:spcPts val="0"/>
                        </a:spcBef>
                        <a:spcAft>
                          <a:spcPts val="0"/>
                        </a:spcAft>
                        <a:buNone/>
                      </a:pPr>
                      <a:r>
                        <a:rPr sz="800" b="0" i="0" u="none" strike="noStrike" cap="none">
                          <a:solidFill>
                            <a:srgbClr val="000000">
                              <a:alpha val="100000"/>
                            </a:srgbClr>
                          </a:solidFill>
                          <a:latin typeface="Arial"/>
                          <a:cs typeface="Arial"/>
                          <a:sym typeface="Arial"/>
                        </a:rPr>
                        <a:t>UPPER GEORGIA STRAIT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0"/>
                        </a:spcBef>
                        <a:spcAft>
                          <a:spcPts val="0"/>
                        </a:spcAft>
                        <a:buNone/>
                      </a:pPr>
                      <a:r>
                        <a:rPr sz="7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0"/>
                        </a:spcBef>
                        <a:spcAft>
                          <a:spcPts val="0"/>
                        </a:spcAft>
                        <a:buNone/>
                      </a:pPr>
                      <a:r>
                        <a:rPr sz="1000" b="0" i="0" u="none" strike="noStrike" cap="none" dirty="0">
                          <a:solidFill>
                            <a:srgbClr val="000000">
                              <a:alpha val="100000"/>
                            </a:srgbClr>
                          </a:solidFill>
                          <a:latin typeface="Arial"/>
                          <a:cs typeface="Arial"/>
                          <a:sym typeface="Arial"/>
                        </a:rPr>
                        <a:t>3</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6"/>
                  </a:ext>
                </a:extLst>
              </a:tr>
            </a:tbl>
          </a:graphicData>
        </a:graphic>
      </p:graphicFrame>
      <p:sp>
        <p:nvSpPr>
          <p:cNvPr id="4" name="Content Placeholder 3"/>
          <p:cNvSpPr>
            <a:spLocks noGrp="1"/>
          </p:cNvSpPr>
          <p:nvPr>
            <p:ph/>
          </p:nvPr>
        </p:nvSpPr>
        <p:spPr>
          <a:xfrm>
            <a:off x="229303" y="790076"/>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South Coast Chinook</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descr="A map of the united states&#10;&#10;AI-generated content may be incorrect."/>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BCADEA34-2717-B517-8E9A-96A6999DA1B1}"/>
              </a:ext>
            </a:extLst>
          </p:cNvPr>
          <p:cNvSpPr>
            <a:spLocks noGrp="1"/>
          </p:cNvSpPr>
          <p:nvPr>
            <p:ph type="sldNum" sz="quarter" idx="12"/>
          </p:nvPr>
        </p:nvSpPr>
        <p:spPr/>
        <p:txBody>
          <a:bodyPr/>
          <a:lstStyle/>
          <a:p>
            <a:pPr algn="l"/>
            <a:fld id="{A3C1C3F4-7627-499B-A387-D46B6B71D0BD}" type="slidenum">
              <a:rPr lang="en-US" altLang="en-US" smtClean="0"/>
              <a:pPr algn="l"/>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SOUTH COAST</a:t>
            </a:r>
          </a:p>
        </p:txBody>
      </p:sp>
      <p:graphicFrame>
        <p:nvGraphicFramePr>
          <p:cNvPr id="3" name="Table 2"/>
          <p:cNvGraphicFramePr>
            <a:graphicFrameLocks noGrp="1"/>
          </p:cNvGraphicFramePr>
          <p:nvPr>
            <p:extLst>
              <p:ext uri="{D42A27DB-BD31-4B8C-83A1-F6EECF244321}">
                <p14:modId xmlns:p14="http://schemas.microsoft.com/office/powerpoint/2010/main" val="3500114761"/>
              </p:ext>
            </p:extLst>
          </p:nvPr>
        </p:nvGraphicFramePr>
        <p:xfrm>
          <a:off x="457200" y="1632712"/>
          <a:ext cx="3685032" cy="1727200"/>
        </p:xfrm>
        <a:graphic>
          <a:graphicData uri="http://schemas.openxmlformats.org/drawingml/2006/table">
            <a:tbl>
              <a:tblPr/>
              <a:tblGrid>
                <a:gridCol w="2156630">
                  <a:extLst>
                    <a:ext uri="{9D8B030D-6E8A-4147-A177-3AD203B41FA5}">
                      <a16:colId xmlns:a16="http://schemas.microsoft.com/office/drawing/2014/main" val="20000"/>
                    </a:ext>
                  </a:extLst>
                </a:gridCol>
                <a:gridCol w="1528402">
                  <a:extLst>
                    <a:ext uri="{9D8B030D-6E8A-4147-A177-3AD203B41FA5}">
                      <a16:colId xmlns:a16="http://schemas.microsoft.com/office/drawing/2014/main" val="20003"/>
                    </a:ext>
                  </a:extLst>
                </a:gridCol>
              </a:tblGrid>
              <a:tr h="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solidFill>
                      <a:prstDash val="solid"/>
                      <a:round/>
                      <a:headEnd type="none" w="med" len="med"/>
                      <a:tailEnd type="none" w="med" len="me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100" b="0" i="0" u="none" strike="noStrike" cap="none">
                          <a:solidFill>
                            <a:srgbClr val="000000">
                              <a:alpha val="100000"/>
                            </a:srgbClr>
                          </a:solidFill>
                          <a:latin typeface="Arial"/>
                          <a:cs typeface="Arial"/>
                          <a:sym typeface="Arial"/>
                        </a:rPr>
                        <a:t>WCVI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1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755086922"/>
                  </a:ext>
                </a:extLst>
              </a:tr>
              <a:tr h="228600">
                <a:tc>
                  <a:txBody>
                    <a:bodyPr/>
                    <a:lstStyle/>
                    <a:p>
                      <a:pPr marL="63500" marR="63500" algn="l">
                        <a:lnSpc>
                          <a:spcPct val="100000"/>
                        </a:lnSpc>
                        <a:spcBef>
                          <a:spcPts val="500"/>
                        </a:spcBef>
                        <a:spcAft>
                          <a:spcPts val="500"/>
                        </a:spcAft>
                        <a:buNone/>
                      </a:pPr>
                      <a:r>
                        <a:rPr sz="1100" b="0" i="0" u="none" strike="noStrike" cap="none">
                          <a:solidFill>
                            <a:srgbClr val="000000">
                              <a:alpha val="100000"/>
                            </a:srgbClr>
                          </a:solidFill>
                          <a:latin typeface="Arial"/>
                          <a:cs typeface="Arial"/>
                          <a:sym typeface="Arial"/>
                        </a:rPr>
                        <a:t>JOHNSTONE STRAIT/MAINLAND INLET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1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1"/>
                  </a:ext>
                </a:extLst>
              </a:tr>
              <a:tr h="0">
                <a:tc>
                  <a:txBody>
                    <a:bodyPr/>
                    <a:lstStyle/>
                    <a:p>
                      <a:pPr marL="63500" marR="63500" algn="l">
                        <a:lnSpc>
                          <a:spcPct val="100000"/>
                        </a:lnSpc>
                        <a:spcBef>
                          <a:spcPts val="500"/>
                        </a:spcBef>
                        <a:spcAft>
                          <a:spcPts val="500"/>
                        </a:spcAft>
                        <a:buNone/>
                      </a:pPr>
                      <a:r>
                        <a:rPr sz="1100" b="0" i="0" u="none" strike="noStrike" cap="none">
                          <a:solidFill>
                            <a:srgbClr val="000000">
                              <a:alpha val="100000"/>
                            </a:srgbClr>
                          </a:solidFill>
                          <a:latin typeface="Arial"/>
                          <a:cs typeface="Arial"/>
                          <a:sym typeface="Arial"/>
                        </a:rPr>
                        <a:t>STRAIT OF GEORGIA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1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2"/>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South Coast Coho</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EAEE2ACB-5043-7770-BC72-0659C7CCFA2B}"/>
              </a:ext>
            </a:extLst>
          </p:cNvPr>
          <p:cNvSpPr>
            <a:spLocks noGrp="1"/>
          </p:cNvSpPr>
          <p:nvPr>
            <p:ph type="sldNum" sz="quarter" idx="12"/>
          </p:nvPr>
        </p:nvSpPr>
        <p:spPr/>
        <p:txBody>
          <a:bodyPr/>
          <a:lstStyle/>
          <a:p>
            <a:pPr algn="l"/>
            <a:fld id="{A3C1C3F4-7627-499B-A387-D46B6B71D0BD}" type="slidenum">
              <a:rPr lang="en-US" altLang="en-US" smtClean="0"/>
              <a:pPr algn="l"/>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SOUTH COAST</a:t>
            </a:r>
          </a:p>
        </p:txBody>
      </p:sp>
      <p:graphicFrame>
        <p:nvGraphicFramePr>
          <p:cNvPr id="3" name="Table 2"/>
          <p:cNvGraphicFramePr>
            <a:graphicFrameLocks noGrp="1"/>
          </p:cNvGraphicFramePr>
          <p:nvPr>
            <p:extLst>
              <p:ext uri="{D42A27DB-BD31-4B8C-83A1-F6EECF244321}">
                <p14:modId xmlns:p14="http://schemas.microsoft.com/office/powerpoint/2010/main" val="1071714582"/>
              </p:ext>
            </p:extLst>
          </p:nvPr>
        </p:nvGraphicFramePr>
        <p:xfrm>
          <a:off x="195943" y="1262270"/>
          <a:ext cx="3840480" cy="4528820"/>
        </p:xfrm>
        <a:graphic>
          <a:graphicData uri="http://schemas.openxmlformats.org/drawingml/2006/table">
            <a:tbl>
              <a:tblPr/>
              <a:tblGrid>
                <a:gridCol w="609602">
                  <a:extLst>
                    <a:ext uri="{9D8B030D-6E8A-4147-A177-3AD203B41FA5}">
                      <a16:colId xmlns:a16="http://schemas.microsoft.com/office/drawing/2014/main" val="20000"/>
                    </a:ext>
                  </a:extLst>
                </a:gridCol>
                <a:gridCol w="476250">
                  <a:extLst>
                    <a:ext uri="{9D8B030D-6E8A-4147-A177-3AD203B41FA5}">
                      <a16:colId xmlns:a16="http://schemas.microsoft.com/office/drawing/2014/main" val="20001"/>
                    </a:ext>
                  </a:extLst>
                </a:gridCol>
                <a:gridCol w="1095375">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1068703">
                  <a:extLst>
                    <a:ext uri="{9D8B030D-6E8A-4147-A177-3AD203B41FA5}">
                      <a16:colId xmlns:a16="http://schemas.microsoft.com/office/drawing/2014/main" val="20004"/>
                    </a:ext>
                  </a:extLst>
                </a:gridCol>
              </a:tblGrid>
              <a:tr h="228600">
                <a:tc>
                  <a:txBody>
                    <a:bodyPr/>
                    <a:lstStyle/>
                    <a:p>
                      <a:pPr marL="63500" marR="63500" algn="l">
                        <a:lnSpc>
                          <a:spcPct val="100000"/>
                        </a:lnSpc>
                        <a:spcBef>
                          <a:spcPts val="500"/>
                        </a:spcBef>
                        <a:spcAft>
                          <a:spcPts val="500"/>
                        </a:spcAft>
                        <a:buNone/>
                      </a:pPr>
                      <a:r>
                        <a:rPr lang="en-US" sz="9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lang="en-US" sz="900" b="1" i="0" u="none" strike="noStrike" cap="none">
                          <a:solidFill>
                            <a:srgbClr val="FFFFFF">
                              <a:alpha val="100000"/>
                            </a:srgbClr>
                          </a:solidFill>
                          <a:latin typeface="Arial"/>
                          <a:cs typeface="Arial"/>
                          <a:sym typeface="Arial"/>
                        </a:rPr>
                        <a:t>Res</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lang="en-US" sz="9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lang="en-US" sz="9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lang="en-US" sz="900" b="1" i="0" u="none" strike="noStrike" cap="none">
                          <a:solidFill>
                            <a:srgbClr val="FFFFFF">
                              <a:alpha val="100000"/>
                            </a:srgbClr>
                          </a:solidFill>
                          <a:latin typeface="Arial"/>
                          <a:cs typeface="Arial"/>
                          <a:sym typeface="Arial"/>
                        </a:rPr>
                        <a:t>Forecast</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solidFill>
                      <a:prstDash val="solid"/>
                      <a:round/>
                      <a:headEnd type="none" w="med" len="med"/>
                      <a:tailEnd type="none" w="med" len="med"/>
                    </a:lnB>
                    <a:solidFill>
                      <a:srgbClr val="3B4A5A">
                        <a:alpha val="100000"/>
                      </a:srgbClr>
                    </a:solidFill>
                  </a:tcPr>
                </a:tc>
                <a:extLst>
                  <a:ext uri="{0D108BD9-81ED-4DB2-BD59-A6C34878D82A}">
                    <a16:rowId xmlns:a16="http://schemas.microsoft.com/office/drawing/2014/main" val="10000"/>
                  </a:ext>
                </a:extLst>
              </a:tr>
              <a:tr h="0">
                <a:tc>
                  <a:txBody>
                    <a:bodyPr/>
                    <a:lstStyle/>
                    <a:p>
                      <a:pPr marL="63500" marR="63500" algn="l">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WCVI CHUM SALMON</a:t>
                      </a:r>
                    </a:p>
                  </a:txBody>
                  <a:tcPr marL="0" marR="0" marT="63500" marB="63500" anchor="ctr">
                    <a:lnL w="25400" cap="flat" cmpd="sng" algn="ctr">
                      <a:solidFill>
                        <a:srgbClr val="3B4A5A">
                          <a:alpha val="100000"/>
                        </a:srgbClr>
                      </a:solidFill>
                      <a:prstDash val="soli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endParaRPr lang="en-US" sz="85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858800742"/>
                  </a:ext>
                </a:extLst>
              </a:tr>
              <a:tr h="0">
                <a:tc>
                  <a:txBody>
                    <a:bodyPr/>
                    <a:lstStyle/>
                    <a:p>
                      <a:pPr marL="63500" marR="63500" algn="l">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INNER SOUTH COAST CHUM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chemeClr val="bg1"/>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CU (sing)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chemeClr val="bg1"/>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GEORGIA STRAIT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chemeClr val="bg1"/>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2 to 3</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chemeClr val="bg1"/>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Target forecasts:</a:t>
                      </a:r>
                    </a:p>
                    <a:p>
                      <a:pPr marL="63500" marR="63500" algn="ctr">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Jervis Inlet: 45,000 </a:t>
                      </a:r>
                      <a:br>
                        <a:rPr lang="en-US" sz="850" b="0" i="0" u="none" strike="noStrike" cap="none">
                          <a:solidFill>
                            <a:srgbClr val="000000">
                              <a:alpha val="100000"/>
                            </a:srgbClr>
                          </a:solidFill>
                          <a:latin typeface="Arial"/>
                          <a:cs typeface="Arial"/>
                          <a:sym typeface="Arial"/>
                        </a:rPr>
                      </a:br>
                      <a:br>
                        <a:rPr lang="en-US" sz="850" b="0" i="0" u="none" strike="noStrike" cap="none">
                          <a:solidFill>
                            <a:srgbClr val="000000">
                              <a:alpha val="100000"/>
                            </a:srgbClr>
                          </a:solidFill>
                          <a:latin typeface="Arial"/>
                          <a:cs typeface="Arial"/>
                          <a:sym typeface="Arial"/>
                        </a:rPr>
                      </a:br>
                      <a:r>
                        <a:rPr lang="en-US" sz="850" b="0" i="0" u="none" strike="noStrike" cap="none">
                          <a:solidFill>
                            <a:srgbClr val="000000">
                              <a:alpha val="100000"/>
                            </a:srgbClr>
                          </a:solidFill>
                          <a:latin typeface="Arial"/>
                          <a:cs typeface="Arial"/>
                          <a:sym typeface="Arial"/>
                        </a:rPr>
                        <a:t>Mid VI (Puntledge, Big Q, Little Q): 230,000 </a:t>
                      </a:r>
                      <a:br>
                        <a:rPr lang="en-US" sz="850" b="0" i="0" u="none" strike="noStrike" cap="none">
                          <a:solidFill>
                            <a:srgbClr val="000000">
                              <a:alpha val="100000"/>
                            </a:srgbClr>
                          </a:solidFill>
                          <a:latin typeface="Arial"/>
                          <a:cs typeface="Arial"/>
                          <a:sym typeface="Arial"/>
                        </a:rPr>
                      </a:br>
                      <a:br>
                        <a:rPr lang="en-US" sz="850" b="0" i="0" u="none" strike="noStrike" cap="none">
                          <a:solidFill>
                            <a:srgbClr val="000000">
                              <a:alpha val="100000"/>
                            </a:srgbClr>
                          </a:solidFill>
                          <a:latin typeface="Arial"/>
                          <a:cs typeface="Arial"/>
                          <a:sym typeface="Arial"/>
                        </a:rPr>
                      </a:br>
                      <a:r>
                        <a:rPr lang="en-US" sz="850" b="0" i="0" u="none" strike="noStrike" cap="none">
                          <a:solidFill>
                            <a:srgbClr val="000000">
                              <a:alpha val="100000"/>
                            </a:srgbClr>
                          </a:solidFill>
                          <a:latin typeface="Arial"/>
                          <a:cs typeface="Arial"/>
                          <a:sym typeface="Arial"/>
                        </a:rPr>
                        <a:t>Nanaimo River: 40,000 </a:t>
                      </a:r>
                      <a:br>
                        <a:rPr lang="en-US" sz="850" b="0" i="0" u="none" strike="noStrike" cap="none">
                          <a:solidFill>
                            <a:srgbClr val="000000">
                              <a:alpha val="100000"/>
                            </a:srgbClr>
                          </a:solidFill>
                          <a:latin typeface="Arial"/>
                          <a:cs typeface="Arial"/>
                          <a:sym typeface="Arial"/>
                        </a:rPr>
                      </a:br>
                      <a:br>
                        <a:rPr lang="en-US" sz="850" b="0" i="0" u="none" strike="noStrike" cap="none">
                          <a:solidFill>
                            <a:srgbClr val="000000">
                              <a:alpha val="100000"/>
                            </a:srgbClr>
                          </a:solidFill>
                          <a:latin typeface="Arial"/>
                          <a:cs typeface="Arial"/>
                          <a:sym typeface="Arial"/>
                        </a:rPr>
                      </a:br>
                      <a:r>
                        <a:rPr lang="en-US" sz="850" b="0" i="0" u="none" strike="noStrike" cap="none">
                          <a:solidFill>
                            <a:srgbClr val="000000">
                              <a:alpha val="100000"/>
                            </a:srgbClr>
                          </a:solidFill>
                          <a:latin typeface="Arial"/>
                          <a:cs typeface="Arial"/>
                          <a:sym typeface="Arial"/>
                        </a:rPr>
                        <a:t>Cowichan River: 160,000 </a:t>
                      </a:r>
                      <a:br>
                        <a:rPr lang="en-US" sz="850" b="0" i="0" u="none" strike="noStrike" cap="none">
                          <a:solidFill>
                            <a:srgbClr val="000000">
                              <a:alpha val="100000"/>
                            </a:srgbClr>
                          </a:solidFill>
                          <a:latin typeface="Arial"/>
                          <a:cs typeface="Arial"/>
                          <a:sym typeface="Arial"/>
                        </a:rPr>
                      </a:br>
                      <a:br>
                        <a:rPr lang="en-US" sz="850" b="0" i="0" u="none" strike="noStrike" cap="none">
                          <a:solidFill>
                            <a:srgbClr val="000000">
                              <a:alpha val="100000"/>
                            </a:srgbClr>
                          </a:solidFill>
                          <a:latin typeface="Arial"/>
                          <a:cs typeface="Arial"/>
                          <a:sym typeface="Arial"/>
                        </a:rPr>
                      </a:br>
                      <a:r>
                        <a:rPr lang="en-US" sz="850" b="0" i="0" u="none" strike="noStrike" cap="none">
                          <a:solidFill>
                            <a:srgbClr val="000000">
                              <a:alpha val="100000"/>
                            </a:srgbClr>
                          </a:solidFill>
                          <a:latin typeface="Arial"/>
                          <a:cs typeface="Arial"/>
                          <a:sym typeface="Arial"/>
                        </a:rPr>
                        <a:t>Goldstream River: 15,000 </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chemeClr val="bg1"/>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INNER SOUTH COAST CHUM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CU (</a:t>
                      </a:r>
                      <a:r>
                        <a:rPr lang="en-US" sz="850" b="0" i="0" u="none" strike="noStrike" cap="none" err="1">
                          <a:solidFill>
                            <a:srgbClr val="000000">
                              <a:alpha val="100000"/>
                            </a:srgbClr>
                          </a:solidFill>
                          <a:latin typeface="Arial"/>
                          <a:cs typeface="Arial"/>
                          <a:sym typeface="Arial"/>
                        </a:rPr>
                        <a:t>agg</a:t>
                      </a:r>
                      <a:r>
                        <a:rPr lang="en-US" sz="85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HOWE SOUND-BURRARD INLET, NORTHEAST VANCOUVER ISLAND, LOUGHBOROUGH, BUTE INLET, SOUTHERN COASTAL STREAMS, UPPER KNIGHT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85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endParaRPr lang="en-US" sz="85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2"/>
                  </a:ext>
                </a:extLst>
              </a:tr>
            </a:tbl>
          </a:graphicData>
        </a:graphic>
      </p:graphicFrame>
      <p:sp>
        <p:nvSpPr>
          <p:cNvPr id="4" name="Content Placeholder 3"/>
          <p:cNvSpPr>
            <a:spLocks noGrp="1"/>
          </p:cNvSpPr>
          <p:nvPr>
            <p:ph/>
          </p:nvPr>
        </p:nvSpPr>
        <p:spPr>
          <a:xfrm>
            <a:off x="195943" y="812170"/>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South Coast Chum</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EABE0DBE-1875-2200-EA79-FFD2F56C426A}"/>
              </a:ext>
            </a:extLst>
          </p:cNvPr>
          <p:cNvSpPr>
            <a:spLocks noGrp="1"/>
          </p:cNvSpPr>
          <p:nvPr>
            <p:ph type="sldNum" sz="quarter" idx="12"/>
          </p:nvPr>
        </p:nvSpPr>
        <p:spPr/>
        <p:txBody>
          <a:bodyPr/>
          <a:lstStyle/>
          <a:p>
            <a:pPr algn="l"/>
            <a:fld id="{A3C1C3F4-7627-499B-A387-D46B6B71D0BD}" type="slidenum">
              <a:rPr lang="en-US" altLang="en-US" smtClean="0"/>
              <a:pPr algn="l"/>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1970956171"/>
              </p:ext>
            </p:extLst>
          </p:nvPr>
        </p:nvGraphicFramePr>
        <p:xfrm>
          <a:off x="457200" y="1973756"/>
          <a:ext cx="3665219" cy="1275080"/>
        </p:xfrm>
        <a:graphic>
          <a:graphicData uri="http://schemas.openxmlformats.org/drawingml/2006/table">
            <a:tbl>
              <a:tblPr/>
              <a:tblGrid>
                <a:gridCol w="906636">
                  <a:extLst>
                    <a:ext uri="{9D8B030D-6E8A-4147-A177-3AD203B41FA5}">
                      <a16:colId xmlns:a16="http://schemas.microsoft.com/office/drawing/2014/main" val="20000"/>
                    </a:ext>
                  </a:extLst>
                </a:gridCol>
                <a:gridCol w="1038404">
                  <a:extLst>
                    <a:ext uri="{9D8B030D-6E8A-4147-A177-3AD203B41FA5}">
                      <a16:colId xmlns:a16="http://schemas.microsoft.com/office/drawing/2014/main" val="20001"/>
                    </a:ext>
                  </a:extLst>
                </a:gridCol>
                <a:gridCol w="899440">
                  <a:extLst>
                    <a:ext uri="{9D8B030D-6E8A-4147-A177-3AD203B41FA5}">
                      <a16:colId xmlns:a16="http://schemas.microsoft.com/office/drawing/2014/main" val="20002"/>
                    </a:ext>
                  </a:extLst>
                </a:gridCol>
                <a:gridCol w="820739">
                  <a:extLst>
                    <a:ext uri="{9D8B030D-6E8A-4147-A177-3AD203B41FA5}">
                      <a16:colId xmlns:a16="http://schemas.microsoft.com/office/drawing/2014/main" val="20003"/>
                    </a:ext>
                  </a:extLst>
                </a:gridCol>
              </a:tblGrid>
              <a:tr h="258826">
                <a:tc>
                  <a:txBody>
                    <a:bodyPr/>
                    <a:lstStyle/>
                    <a:p>
                      <a:pPr marL="63500" marR="63500" algn="l">
                        <a:lnSpc>
                          <a:spcPct val="100000"/>
                        </a:lnSpc>
                        <a:spcBef>
                          <a:spcPts val="500"/>
                        </a:spcBef>
                        <a:spcAft>
                          <a:spcPts val="500"/>
                        </a:spcAft>
                        <a:buNone/>
                      </a:pPr>
                      <a:r>
                        <a:rPr lang="en-US" sz="12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2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2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2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lang="en-US" sz="1100" b="0" i="0" u="none" strike="noStrike" cap="none">
                          <a:solidFill>
                            <a:srgbClr val="000000">
                              <a:alpha val="100000"/>
                            </a:srgbClr>
                          </a:solidFill>
                          <a:latin typeface="Arial"/>
                          <a:cs typeface="Arial"/>
                          <a:sym typeface="Arial"/>
                        </a:rPr>
                        <a:t>FRASER SOCKEYE SALMON - EARLY STUART</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11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1100" b="0" i="0" u="none" strike="noStrike" cap="none">
                          <a:solidFill>
                            <a:srgbClr val="000000">
                              <a:alpha val="100000"/>
                            </a:srgbClr>
                          </a:solidFill>
                          <a:latin typeface="Arial"/>
                          <a:cs typeface="Arial"/>
                          <a:sym typeface="Arial"/>
                        </a:rPr>
                        <a:t>TAKLA/TREMBLEUR-EARLY STUART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11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1"/>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Fraser River and Interior Sockeye</a:t>
            </a:r>
            <a:r>
              <a:rPr lang="en-US" sz="2000" b="1" i="0" u="none" strike="noStrike" cap="none">
                <a:solidFill>
                  <a:srgbClr val="000000">
                    <a:alpha val="100000"/>
                  </a:srgbClr>
                </a:solidFill>
                <a:latin typeface="Segoe UI Semibold"/>
                <a:ea typeface="ヒラギノ角ゴ Pro W3"/>
                <a:cs typeface="Segoe UI Semibold"/>
                <a:sym typeface="Segoe UI Semibold"/>
              </a:rPr>
              <a:t> – Early Stuart</a:t>
            </a:r>
          </a:p>
        </p:txBody>
      </p:sp>
      <p:pic>
        <p:nvPicPr>
          <p:cNvPr id="5" name="Content Placeholder 4" descr="A map of the british columbia&#10;&#10;AI-generated content may be incorrect."/>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1C96E805-D489-42A5-B4F6-5460D9B120C8}"/>
              </a:ext>
            </a:extLst>
          </p:cNvPr>
          <p:cNvSpPr>
            <a:spLocks noGrp="1"/>
          </p:cNvSpPr>
          <p:nvPr>
            <p:ph type="sldNum" sz="quarter" idx="12"/>
          </p:nvPr>
        </p:nvSpPr>
        <p:spPr/>
        <p:txBody>
          <a:bodyPr/>
          <a:lstStyle/>
          <a:p>
            <a:pPr algn="l"/>
            <a:fld id="{A3C1C3F4-7627-499B-A387-D46B6B71D0BD}" type="slidenum">
              <a:rPr lang="en-US" altLang="en-US" smtClean="0"/>
              <a:pPr algn="l"/>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2252921455"/>
              </p:ext>
            </p:extLst>
          </p:nvPr>
        </p:nvGraphicFramePr>
        <p:xfrm>
          <a:off x="457199" y="1444752"/>
          <a:ext cx="3840479" cy="4523976"/>
        </p:xfrm>
        <a:graphic>
          <a:graphicData uri="http://schemas.openxmlformats.org/drawingml/2006/table">
            <a:tbl>
              <a:tblPr/>
              <a:tblGrid>
                <a:gridCol w="1097281">
                  <a:extLst>
                    <a:ext uri="{9D8B030D-6E8A-4147-A177-3AD203B41FA5}">
                      <a16:colId xmlns:a16="http://schemas.microsoft.com/office/drawing/2014/main" val="20000"/>
                    </a:ext>
                  </a:extLst>
                </a:gridCol>
                <a:gridCol w="802306">
                  <a:extLst>
                    <a:ext uri="{9D8B030D-6E8A-4147-A177-3AD203B41FA5}">
                      <a16:colId xmlns:a16="http://schemas.microsoft.com/office/drawing/2014/main" val="20001"/>
                    </a:ext>
                  </a:extLst>
                </a:gridCol>
                <a:gridCol w="1212298">
                  <a:extLst>
                    <a:ext uri="{9D8B030D-6E8A-4147-A177-3AD203B41FA5}">
                      <a16:colId xmlns:a16="http://schemas.microsoft.com/office/drawing/2014/main" val="20002"/>
                    </a:ext>
                  </a:extLst>
                </a:gridCol>
                <a:gridCol w="728594">
                  <a:extLst>
                    <a:ext uri="{9D8B030D-6E8A-4147-A177-3AD203B41FA5}">
                      <a16:colId xmlns:a16="http://schemas.microsoft.com/office/drawing/2014/main" val="20003"/>
                    </a:ext>
                  </a:extLst>
                </a:gridCol>
              </a:tblGrid>
              <a:tr h="294876">
                <a:tc>
                  <a:txBody>
                    <a:bodyPr/>
                    <a:lstStyle/>
                    <a:p>
                      <a:pPr marL="63500" marR="63500" algn="l">
                        <a:lnSpc>
                          <a:spcPct val="100000"/>
                        </a:lnSpc>
                        <a:spcBef>
                          <a:spcPts val="500"/>
                        </a:spcBef>
                        <a:spcAft>
                          <a:spcPts val="500"/>
                        </a:spcAft>
                        <a:buNone/>
                      </a:pPr>
                      <a:r>
                        <a:rPr lang="en-US" sz="10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0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0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0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447985">
                <a:tc>
                  <a:txBody>
                    <a:bodyPr/>
                    <a:lstStyle/>
                    <a:p>
                      <a:pPr marL="63500" marR="63500" algn="l">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FRASER SOCKEYE SALMON - EARLY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BOWRON-EARLY 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447985">
                <a:tc>
                  <a:txBody>
                    <a:bodyPr/>
                    <a:lstStyle/>
                    <a:p>
                      <a:pPr marL="63500" marR="63500" algn="l">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FRASER SOCKEYE SALMON - EARLY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NORTH BARRIERE-EARLY 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447985">
                <a:tc>
                  <a:txBody>
                    <a:bodyPr/>
                    <a:lstStyle/>
                    <a:p>
                      <a:pPr marL="63500" marR="63500" algn="l">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FRASER SOCKEYE SALMON - EARLY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ANDERSON/SETON-EARLY 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447985">
                <a:tc>
                  <a:txBody>
                    <a:bodyPr/>
                    <a:lstStyle/>
                    <a:p>
                      <a:pPr marL="63500" marR="63500" algn="l">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FRASER SOCKEYE SALMON - EARLY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NADINA/FRANCOIS-EARLY 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4"/>
                  </a:ext>
                </a:extLst>
              </a:tr>
              <a:tr h="447985">
                <a:tc>
                  <a:txBody>
                    <a:bodyPr/>
                    <a:lstStyle/>
                    <a:p>
                      <a:pPr marL="63500" marR="63500" algn="l">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FRASER SOCKEYE SALMON - EARLY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PITT-EARLY 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3 to 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5"/>
                  </a:ext>
                </a:extLst>
              </a:tr>
              <a:tr h="447985">
                <a:tc>
                  <a:txBody>
                    <a:bodyPr/>
                    <a:lstStyle/>
                    <a:p>
                      <a:pPr marL="63500" marR="63500" algn="l">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FRASER SOCKEYE SALMON - EARLY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TASEKO-EARLY 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6"/>
                  </a:ext>
                </a:extLst>
              </a:tr>
              <a:tr h="447985">
                <a:tc>
                  <a:txBody>
                    <a:bodyPr/>
                    <a:lstStyle/>
                    <a:p>
                      <a:pPr marL="63500" marR="63500" algn="l">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FRASER SOCKEYE SALMON - EARLY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CHILLIWACK-EARLY 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7"/>
                  </a:ext>
                </a:extLst>
              </a:tr>
              <a:tr h="447985">
                <a:tc>
                  <a:txBody>
                    <a:bodyPr/>
                    <a:lstStyle/>
                    <a:p>
                      <a:pPr marL="63500" marR="63500" algn="l">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FRASER SOCKEYE SALMON - EARLY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NAHATLATCH-EARLY 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8"/>
                  </a:ext>
                </a:extLst>
              </a:tr>
              <a:tr h="447985">
                <a:tc>
                  <a:txBody>
                    <a:bodyPr/>
                    <a:lstStyle/>
                    <a:p>
                      <a:pPr marL="63500" marR="63500" algn="l">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FRASER SOCKEYE SALMON - EARLY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SHUSWAP COMPLEX-EARLY 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750" b="0" i="0" u="none" strike="noStrike" cap="none">
                          <a:solidFill>
                            <a:srgbClr val="000000">
                              <a:alpha val="100000"/>
                            </a:srgbClr>
                          </a:solidFill>
                          <a:latin typeface="Arial"/>
                          <a:cs typeface="Arial"/>
                          <a:sym typeface="Arial"/>
                        </a:rPr>
                        <a:t>1 to 2</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9"/>
                  </a:ext>
                </a:extLst>
              </a:tr>
            </a:tbl>
          </a:graphicData>
        </a:graphic>
      </p:graphicFrame>
      <p:sp>
        <p:nvSpPr>
          <p:cNvPr id="4" name="Content Placeholder 3"/>
          <p:cNvSpPr>
            <a:spLocks noGrp="1"/>
          </p:cNvSpPr>
          <p:nvPr>
            <p:ph/>
          </p:nvPr>
        </p:nvSpPr>
        <p:spPr>
          <a:xfrm>
            <a:off x="206828" y="863187"/>
            <a:ext cx="3840480" cy="365760"/>
          </a:xfrm>
        </p:spPr>
        <p:txBody>
          <a:bodyPr/>
          <a:lstStyle/>
          <a:p>
            <a:pPr marL="0" marR="0" algn="l">
              <a:lnSpc>
                <a:spcPct val="100000"/>
              </a:lnSpc>
              <a:spcBef>
                <a:spcPts val="0"/>
              </a:spcBef>
              <a:spcAft>
                <a:spcPts val="0"/>
              </a:spcAft>
              <a:buNone/>
            </a:pPr>
            <a:r>
              <a:rPr sz="2000" b="1" i="0" u="none" strike="noStrike" cap="none">
                <a:solidFill>
                  <a:srgbClr val="000000">
                    <a:alpha val="100000"/>
                  </a:srgbClr>
                </a:solidFill>
                <a:latin typeface="Segoe UI Semibold"/>
                <a:cs typeface="Segoe UI Semibold"/>
                <a:sym typeface="Segoe UI Semibold"/>
              </a:rPr>
              <a:t>Sockeye </a:t>
            </a:r>
            <a:r>
              <a:rPr lang="en-US" sz="2000" b="1" i="0" u="none" strike="noStrike" cap="none">
                <a:solidFill>
                  <a:srgbClr val="000000">
                    <a:alpha val="100000"/>
                  </a:srgbClr>
                </a:solidFill>
                <a:latin typeface="Segoe UI Semibold"/>
                <a:cs typeface="Segoe UI Semibold"/>
                <a:sym typeface="Segoe UI Semibold"/>
              </a:rPr>
              <a:t>–</a:t>
            </a:r>
            <a:r>
              <a:rPr sz="2000" b="1" i="0" u="none" strike="noStrike" cap="none">
                <a:solidFill>
                  <a:srgbClr val="000000">
                    <a:alpha val="100000"/>
                  </a:srgbClr>
                </a:solidFill>
                <a:latin typeface="Segoe UI Semibold"/>
                <a:cs typeface="Segoe UI Semibold"/>
                <a:sym typeface="Segoe UI Semibold"/>
              </a:rPr>
              <a:t> Early Summer</a:t>
            </a:r>
          </a:p>
        </p:txBody>
      </p:sp>
      <p:pic>
        <p:nvPicPr>
          <p:cNvPr id="5" name="Content Placeholder 4" descr="A map of a river&#10;&#10;AI-generated content may be incorrect."/>
          <p:cNvPicPr>
            <a:picLocks noGrp="1"/>
          </p:cNvPicPr>
          <p:nvPr>
            <p:ph/>
          </p:nvPr>
        </p:nvPicPr>
        <p:blipFill>
          <a:blip r:embed="rId3"/>
          <a:stretch>
            <a:fillRect/>
          </a:stretch>
        </p:blipFill>
        <p:spPr>
          <a:xfrm>
            <a:off x="4465320" y="1086510"/>
            <a:ext cx="7269479" cy="4684979"/>
          </a:xfrm>
          <a:prstGeom prst="rect">
            <a:avLst/>
          </a:prstGeom>
        </p:spPr>
      </p:pic>
      <p:sp>
        <p:nvSpPr>
          <p:cNvPr id="6" name="Slide Number Placeholder 5">
            <a:extLst>
              <a:ext uri="{FF2B5EF4-FFF2-40B4-BE49-F238E27FC236}">
                <a16:creationId xmlns:a16="http://schemas.microsoft.com/office/drawing/2014/main" id="{2193D5CA-39E1-D8BD-3392-BBFA1E456D22}"/>
              </a:ext>
            </a:extLst>
          </p:cNvPr>
          <p:cNvSpPr>
            <a:spLocks noGrp="1"/>
          </p:cNvSpPr>
          <p:nvPr>
            <p:ph type="sldNum" sz="quarter" idx="12"/>
          </p:nvPr>
        </p:nvSpPr>
        <p:spPr/>
        <p:txBody>
          <a:bodyPr/>
          <a:lstStyle/>
          <a:p>
            <a:pPr algn="l"/>
            <a:fld id="{A3C1C3F4-7627-499B-A387-D46B6B71D0BD}" type="slidenum">
              <a:rPr lang="en-US" altLang="en-US" smtClean="0"/>
              <a:pPr algn="l"/>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2138598944"/>
              </p:ext>
            </p:extLst>
          </p:nvPr>
        </p:nvGraphicFramePr>
        <p:xfrm>
          <a:off x="457199" y="1554480"/>
          <a:ext cx="3705225" cy="4340860"/>
        </p:xfrm>
        <a:graphic>
          <a:graphicData uri="http://schemas.openxmlformats.org/drawingml/2006/table">
            <a:tbl>
              <a:tblPr/>
              <a:tblGrid>
                <a:gridCol w="796835">
                  <a:extLst>
                    <a:ext uri="{9D8B030D-6E8A-4147-A177-3AD203B41FA5}">
                      <a16:colId xmlns:a16="http://schemas.microsoft.com/office/drawing/2014/main" val="20000"/>
                    </a:ext>
                  </a:extLst>
                </a:gridCol>
                <a:gridCol w="818606">
                  <a:extLst>
                    <a:ext uri="{9D8B030D-6E8A-4147-A177-3AD203B41FA5}">
                      <a16:colId xmlns:a16="http://schemas.microsoft.com/office/drawing/2014/main" val="20001"/>
                    </a:ext>
                  </a:extLst>
                </a:gridCol>
                <a:gridCol w="1375954">
                  <a:extLst>
                    <a:ext uri="{9D8B030D-6E8A-4147-A177-3AD203B41FA5}">
                      <a16:colId xmlns:a16="http://schemas.microsoft.com/office/drawing/2014/main" val="20002"/>
                    </a:ext>
                  </a:extLst>
                </a:gridCol>
                <a:gridCol w="713830">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lang="en-US" sz="105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05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05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05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LATE</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SHUSWAP COMPLEX-LATE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LATE</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LILLOOET/HARRISON-LATE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3 to 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LATE</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CULTUS-LATE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LATE</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SETON-LATE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4"/>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LATE</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HARRISON-UPSTREAM MIGRATING-LATE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5"/>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LATE</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HARRISON-DOWNSTREAM MIGRATING-LATE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6"/>
                  </a:ext>
                </a:extLst>
              </a:tr>
            </a:tbl>
          </a:graphicData>
        </a:graphic>
      </p:graphicFrame>
      <p:sp>
        <p:nvSpPr>
          <p:cNvPr id="4" name="Content Placeholder 3"/>
          <p:cNvSpPr>
            <a:spLocks noGrp="1"/>
          </p:cNvSpPr>
          <p:nvPr>
            <p:ph/>
          </p:nvPr>
        </p:nvSpPr>
        <p:spPr>
          <a:xfrm>
            <a:off x="457200" y="718587"/>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Fraser River and Interior Sockeye</a:t>
            </a:r>
            <a:r>
              <a:rPr lang="en-US" sz="2000" b="1" i="0" u="none" strike="noStrike" cap="none">
                <a:solidFill>
                  <a:srgbClr val="000000">
                    <a:alpha val="100000"/>
                  </a:srgbClr>
                </a:solidFill>
                <a:latin typeface="Segoe UI Semibold"/>
                <a:ea typeface="ヒラギノ角ゴ Pro W3"/>
                <a:cs typeface="Segoe UI Semibold"/>
                <a:sym typeface="Segoe UI Semibold"/>
              </a:rPr>
              <a:t> - Late</a:t>
            </a:r>
          </a:p>
        </p:txBody>
      </p:sp>
      <p:pic>
        <p:nvPicPr>
          <p:cNvPr id="5" name="Content Placeholder 4" descr="A map of a river&#10;&#10;AI-generated content may be incorrect."/>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99A2BC1C-442E-3083-7ACD-3250D70E98E3}"/>
              </a:ext>
            </a:extLst>
          </p:cNvPr>
          <p:cNvSpPr>
            <a:spLocks noGrp="1"/>
          </p:cNvSpPr>
          <p:nvPr>
            <p:ph type="sldNum" sz="quarter" idx="12"/>
          </p:nvPr>
        </p:nvSpPr>
        <p:spPr/>
        <p:txBody>
          <a:bodyPr/>
          <a:lstStyle/>
          <a:p>
            <a:pPr algn="l"/>
            <a:fld id="{A3C1C3F4-7627-499B-A387-D46B6B71D0BD}" type="slidenum">
              <a:rPr lang="en-US" altLang="en-US" smtClean="0"/>
              <a:pPr algn="l"/>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2695857652"/>
              </p:ext>
            </p:extLst>
          </p:nvPr>
        </p:nvGraphicFramePr>
        <p:xfrm>
          <a:off x="303461" y="1577949"/>
          <a:ext cx="3980067" cy="4193540"/>
        </p:xfrm>
        <a:graphic>
          <a:graphicData uri="http://schemas.openxmlformats.org/drawingml/2006/table">
            <a:tbl>
              <a:tblPr/>
              <a:tblGrid>
                <a:gridCol w="1201699">
                  <a:extLst>
                    <a:ext uri="{9D8B030D-6E8A-4147-A177-3AD203B41FA5}">
                      <a16:colId xmlns:a16="http://schemas.microsoft.com/office/drawing/2014/main" val="20000"/>
                    </a:ext>
                  </a:extLst>
                </a:gridCol>
                <a:gridCol w="738554">
                  <a:extLst>
                    <a:ext uri="{9D8B030D-6E8A-4147-A177-3AD203B41FA5}">
                      <a16:colId xmlns:a16="http://schemas.microsoft.com/office/drawing/2014/main" val="20001"/>
                    </a:ext>
                  </a:extLst>
                </a:gridCol>
                <a:gridCol w="1277815">
                  <a:extLst>
                    <a:ext uri="{9D8B030D-6E8A-4147-A177-3AD203B41FA5}">
                      <a16:colId xmlns:a16="http://schemas.microsoft.com/office/drawing/2014/main" val="20002"/>
                    </a:ext>
                  </a:extLst>
                </a:gridCol>
                <a:gridCol w="761999">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05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lang="en-US" sz="1050" b="1" i="0" u="none" strike="noStrike" cap="none">
                          <a:solidFill>
                            <a:srgbClr val="FFFFFF">
                              <a:alpha val="100000"/>
                            </a:srgbClr>
                          </a:solidFill>
                          <a:latin typeface="Arial"/>
                          <a:cs typeface="Arial"/>
                          <a:sym typeface="Arial"/>
                        </a:rPr>
                        <a:t>Res</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5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5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TAKLA/TREMBLEUR/STUART-SUMMER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FRANCOIS/FRASER-SUMMER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KAMLOOPS-EARLY 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QUESNEL-SUMMER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4"/>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(aggregate)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CHILKO-EARLY SUMMER TIMING, CHILKO-SUMMER TIMING</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5"/>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HARRISON RIVER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6"/>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SOCKEYE SALMON -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WIDGEON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7"/>
                  </a:ext>
                </a:extLst>
              </a:tr>
            </a:tbl>
          </a:graphicData>
        </a:graphic>
      </p:graphicFrame>
      <p:sp>
        <p:nvSpPr>
          <p:cNvPr id="4" name="Content Placeholder 3"/>
          <p:cNvSpPr>
            <a:spLocks noGrp="1"/>
          </p:cNvSpPr>
          <p:nvPr>
            <p:ph/>
          </p:nvPr>
        </p:nvSpPr>
        <p:spPr>
          <a:xfrm>
            <a:off x="261257" y="776987"/>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Fraser River and Interior Sockeye</a:t>
            </a:r>
            <a:r>
              <a:rPr lang="en-US" sz="2000" b="1" i="0" u="none" strike="noStrike" cap="none">
                <a:solidFill>
                  <a:srgbClr val="000000">
                    <a:alpha val="100000"/>
                  </a:srgbClr>
                </a:solidFill>
                <a:latin typeface="Segoe UI Semibold"/>
                <a:ea typeface="ヒラギノ角ゴ Pro W3"/>
                <a:cs typeface="Segoe UI Semibold"/>
                <a:sym typeface="Segoe UI Semibold"/>
              </a:rPr>
              <a:t> – Summer </a:t>
            </a:r>
          </a:p>
        </p:txBody>
      </p:sp>
      <p:pic>
        <p:nvPicPr>
          <p:cNvPr id="5" name="Content Placeholder 4" descr="A map of a river&#10;&#10;AI-generated content may be incorrect."/>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8FE09299-59A1-DB34-2EAD-AF5022E33194}"/>
              </a:ext>
            </a:extLst>
          </p:cNvPr>
          <p:cNvSpPr>
            <a:spLocks noGrp="1"/>
          </p:cNvSpPr>
          <p:nvPr>
            <p:ph type="sldNum" sz="quarter" idx="12"/>
          </p:nvPr>
        </p:nvSpPr>
        <p:spPr/>
        <p:txBody>
          <a:bodyPr/>
          <a:lstStyle/>
          <a:p>
            <a:pPr algn="l"/>
            <a:fld id="{A3C1C3F4-7627-499B-A387-D46B6B71D0BD}" type="slidenum">
              <a:rPr lang="en-US" altLang="en-US" smtClean="0"/>
              <a:pPr algn="l"/>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254897951"/>
              </p:ext>
            </p:extLst>
          </p:nvPr>
        </p:nvGraphicFramePr>
        <p:xfrm>
          <a:off x="457200" y="1684401"/>
          <a:ext cx="3685033" cy="1912620"/>
        </p:xfrm>
        <a:graphic>
          <a:graphicData uri="http://schemas.openxmlformats.org/drawingml/2006/table">
            <a:tbl>
              <a:tblPr/>
              <a:tblGrid>
                <a:gridCol w="905096">
                  <a:extLst>
                    <a:ext uri="{9D8B030D-6E8A-4147-A177-3AD203B41FA5}">
                      <a16:colId xmlns:a16="http://schemas.microsoft.com/office/drawing/2014/main" val="20000"/>
                    </a:ext>
                  </a:extLst>
                </a:gridCol>
                <a:gridCol w="905096">
                  <a:extLst>
                    <a:ext uri="{9D8B030D-6E8A-4147-A177-3AD203B41FA5}">
                      <a16:colId xmlns:a16="http://schemas.microsoft.com/office/drawing/2014/main" val="20001"/>
                    </a:ext>
                  </a:extLst>
                </a:gridCol>
                <a:gridCol w="905096">
                  <a:extLst>
                    <a:ext uri="{9D8B030D-6E8A-4147-A177-3AD203B41FA5}">
                      <a16:colId xmlns:a16="http://schemas.microsoft.com/office/drawing/2014/main" val="20002"/>
                    </a:ext>
                  </a:extLst>
                </a:gridCol>
                <a:gridCol w="969745">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05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5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5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5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FRASER FALL RUN 41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LOWER FRASER RIVER_FA_0.3</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FRASER FALL RUN 41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endParaRPr lang="en-US"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HATCHERY EXCLUSION-LOWER FRASER RIVER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2"/>
                  </a:ext>
                </a:extLst>
              </a:tr>
            </a:tbl>
          </a:graphicData>
        </a:graphic>
      </p:graphicFrame>
      <p:sp>
        <p:nvSpPr>
          <p:cNvPr id="4" name="Content Placeholder 3"/>
          <p:cNvSpPr>
            <a:spLocks noGrp="1"/>
          </p:cNvSpPr>
          <p:nvPr>
            <p:ph/>
          </p:nvPr>
        </p:nvSpPr>
        <p:spPr>
          <a:xfrm>
            <a:off x="457200" y="903938"/>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Fraser River and Interior Chinook</a:t>
            </a:r>
            <a:r>
              <a:rPr lang="en-US" sz="2000" b="1" i="0" u="none" strike="noStrike" cap="none">
                <a:solidFill>
                  <a:srgbClr val="000000">
                    <a:alpha val="100000"/>
                  </a:srgbClr>
                </a:solidFill>
                <a:latin typeface="Segoe UI Semibold"/>
                <a:ea typeface="ヒラギノ角ゴ Pro W3"/>
                <a:cs typeface="Segoe UI Semibold"/>
                <a:sym typeface="Segoe UI Semibold"/>
              </a:rPr>
              <a:t> – Fall Run 41</a:t>
            </a:r>
          </a:p>
        </p:txBody>
      </p:sp>
      <p:pic>
        <p:nvPicPr>
          <p:cNvPr id="5" name="Content Placeholder 4" descr="A map of a large body of water&#10;&#10;AI-generated content may be incorrect."/>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68A734A5-477C-0F14-8C38-8A7788141298}"/>
              </a:ext>
            </a:extLst>
          </p:cNvPr>
          <p:cNvSpPr>
            <a:spLocks noGrp="1"/>
          </p:cNvSpPr>
          <p:nvPr>
            <p:ph type="sldNum" sz="quarter" idx="12"/>
          </p:nvPr>
        </p:nvSpPr>
        <p:spPr/>
        <p:txBody>
          <a:bodyPr/>
          <a:lstStyle/>
          <a:p>
            <a:pPr algn="l"/>
            <a:fld id="{A3C1C3F4-7627-499B-A387-D46B6B71D0BD}" type="slidenum">
              <a:rPr lang="en-US" altLang="en-US" smtClean="0"/>
              <a:pPr algn="l"/>
              <a:t>29</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2">
            <a:extLst>
              <a:ext uri="{FF2B5EF4-FFF2-40B4-BE49-F238E27FC236}">
                <a16:creationId xmlns:a16="http://schemas.microsoft.com/office/drawing/2014/main" id="{7366957F-D1BA-872F-BB77-C8C38A3358C2}"/>
              </a:ext>
            </a:extLst>
          </p:cNvPr>
          <p:cNvSpPr/>
          <p:nvPr/>
        </p:nvSpPr>
        <p:spPr>
          <a:xfrm rot="5400000">
            <a:off x="2185370" y="772498"/>
            <a:ext cx="1928453" cy="6299201"/>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p:cNvSpPr>
            <a:spLocks noGrp="1"/>
          </p:cNvSpPr>
          <p:nvPr>
            <p:ph type="sldNum" sz="quarter" idx="12"/>
          </p:nvPr>
        </p:nvSpPr>
        <p:spPr/>
        <p:txBody>
          <a:bodyPr/>
          <a:lstStyle/>
          <a:p>
            <a:pPr algn="l"/>
            <a:fld id="{78075564-AF6E-40FC-905A-F6C5E8D29614}" type="slidenum">
              <a:rPr lang="en-US" altLang="en-US" smtClean="0"/>
              <a:pPr algn="l"/>
              <a:t>3</a:t>
            </a:fld>
            <a:endParaRPr lang="en-US" altLang="en-US"/>
          </a:p>
        </p:txBody>
      </p:sp>
      <p:sp>
        <p:nvSpPr>
          <p:cNvPr id="4" name="Content Placeholder 13">
            <a:extLst>
              <a:ext uri="{FF2B5EF4-FFF2-40B4-BE49-F238E27FC236}">
                <a16:creationId xmlns:a16="http://schemas.microsoft.com/office/drawing/2014/main" id="{4D7BD986-9C67-D7F3-B803-0D664481D11D}"/>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5" name="Title 1">
            <a:extLst>
              <a:ext uri="{FF2B5EF4-FFF2-40B4-BE49-F238E27FC236}">
                <a16:creationId xmlns:a16="http://schemas.microsoft.com/office/drawing/2014/main" id="{46280DD7-34EA-21F1-EBD4-1705CA4FF261}"/>
              </a:ext>
            </a:extLst>
          </p:cNvPr>
          <p:cNvSpPr txBox="1">
            <a:spLocks/>
          </p:cNvSpPr>
          <p:nvPr/>
        </p:nvSpPr>
        <p:spPr>
          <a:xfrm>
            <a:off x="419100" y="2372396"/>
            <a:ext cx="4076701"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Contributors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6" name="Content Placeholder 13">
            <a:extLst>
              <a:ext uri="{FF2B5EF4-FFF2-40B4-BE49-F238E27FC236}">
                <a16:creationId xmlns:a16="http://schemas.microsoft.com/office/drawing/2014/main" id="{EB38FBB3-690C-1315-763A-5C1D4868545B}"/>
              </a:ext>
            </a:extLst>
          </p:cNvPr>
          <p:cNvSpPr txBox="1">
            <a:spLocks/>
          </p:cNvSpPr>
          <p:nvPr/>
        </p:nvSpPr>
        <p:spPr>
          <a:xfrm>
            <a:off x="381000" y="2957870"/>
            <a:ext cx="5715000" cy="1928454"/>
          </a:xfrm>
          <a:prstGeom prst="rect">
            <a:avLst/>
          </a:prstGeom>
        </p:spPr>
        <p:txBody>
          <a:bodyPr anchor="ct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r>
              <a:rPr lang="en-US" sz="2000">
                <a:ln w="6350">
                  <a:noFill/>
                </a:ln>
                <a:solidFill>
                  <a:schemeClr val="tx1"/>
                </a:solidFill>
                <a:latin typeface="Segoe UI Semilight" panose="020B0402040204020203" pitchFamily="34" charset="0"/>
                <a:cs typeface="Segoe UI Semilight" panose="020B0402040204020203" pitchFamily="34" charset="0"/>
              </a:rPr>
              <a:t>Stock assessment biologists across the Region</a:t>
            </a:r>
          </a:p>
          <a:p>
            <a:r>
              <a:rPr lang="en-US" sz="2000">
                <a:ln w="6350">
                  <a:noFill/>
                </a:ln>
                <a:solidFill>
                  <a:schemeClr val="tx1"/>
                </a:solidFill>
                <a:latin typeface="Segoe UI Semilight" panose="020B0402040204020203" pitchFamily="34" charset="0"/>
                <a:cs typeface="Segoe UI Semilight" panose="020B0402040204020203" pitchFamily="34" charset="0"/>
              </a:rPr>
              <a:t>Collaborative programs with First Nations</a:t>
            </a:r>
          </a:p>
          <a:p>
            <a:r>
              <a:rPr lang="en-US" sz="2000">
                <a:ln w="6350">
                  <a:noFill/>
                </a:ln>
                <a:solidFill>
                  <a:schemeClr val="tx1"/>
                </a:solidFill>
                <a:latin typeface="Segoe UI Semilight" panose="020B0402040204020203" pitchFamily="34" charset="0"/>
                <a:cs typeface="Segoe UI Semilight" panose="020B0402040204020203" pitchFamily="34" charset="0"/>
              </a:rPr>
              <a:t>Other stakeholders and stewardship groups</a:t>
            </a:r>
          </a:p>
        </p:txBody>
      </p:sp>
    </p:spTree>
    <p:extLst>
      <p:ext uri="{BB962C8B-B14F-4D97-AF65-F5344CB8AC3E}">
        <p14:creationId xmlns:p14="http://schemas.microsoft.com/office/powerpoint/2010/main" val="402939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1704161209"/>
              </p:ext>
            </p:extLst>
          </p:nvPr>
        </p:nvGraphicFramePr>
        <p:xfrm>
          <a:off x="457200" y="1609852"/>
          <a:ext cx="3685032" cy="2087880"/>
        </p:xfrm>
        <a:graphic>
          <a:graphicData uri="http://schemas.openxmlformats.org/drawingml/2006/table">
            <a:tbl>
              <a:tblPr/>
              <a:tblGrid>
                <a:gridCol w="921258">
                  <a:extLst>
                    <a:ext uri="{9D8B030D-6E8A-4147-A177-3AD203B41FA5}">
                      <a16:colId xmlns:a16="http://schemas.microsoft.com/office/drawing/2014/main" val="20000"/>
                    </a:ext>
                  </a:extLst>
                </a:gridCol>
                <a:gridCol w="921258">
                  <a:extLst>
                    <a:ext uri="{9D8B030D-6E8A-4147-A177-3AD203B41FA5}">
                      <a16:colId xmlns:a16="http://schemas.microsoft.com/office/drawing/2014/main" val="20001"/>
                    </a:ext>
                  </a:extLst>
                </a:gridCol>
                <a:gridCol w="1110234">
                  <a:extLst>
                    <a:ext uri="{9D8B030D-6E8A-4147-A177-3AD203B41FA5}">
                      <a16:colId xmlns:a16="http://schemas.microsoft.com/office/drawing/2014/main" val="20002"/>
                    </a:ext>
                  </a:extLst>
                </a:gridCol>
                <a:gridCol w="732282">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FRASER SPRING RUN 42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SOUTH THOMPSON-BESSETTE CREEK_SU_1.2</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FRASER SPRING RUN 42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LOWER THOMPSON_SP_1.2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3"/>
                  </a:ext>
                </a:extLst>
              </a:tr>
            </a:tbl>
          </a:graphicData>
        </a:graphic>
      </p:graphicFrame>
      <p:sp>
        <p:nvSpPr>
          <p:cNvPr id="4" name="Content Placeholder 3"/>
          <p:cNvSpPr>
            <a:spLocks noGrp="1"/>
          </p:cNvSpPr>
          <p:nvPr>
            <p:ph/>
          </p:nvPr>
        </p:nvSpPr>
        <p:spPr>
          <a:xfrm>
            <a:off x="457200" y="903938"/>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Fraser River and Interior Chinook</a:t>
            </a:r>
            <a:r>
              <a:rPr lang="en-US" sz="2000" b="1" i="0" u="none" strike="noStrike" cap="none">
                <a:solidFill>
                  <a:srgbClr val="000000">
                    <a:alpha val="100000"/>
                  </a:srgbClr>
                </a:solidFill>
                <a:latin typeface="Segoe UI Semibold"/>
                <a:ea typeface="ヒラギノ角ゴ Pro W3"/>
                <a:cs typeface="Segoe UI Semibold"/>
                <a:sym typeface="Segoe UI Semibold"/>
              </a:rPr>
              <a:t> – Spring Run 42</a:t>
            </a:r>
          </a:p>
        </p:txBody>
      </p:sp>
      <p:pic>
        <p:nvPicPr>
          <p:cNvPr id="5" name="Content Placeholder 4" descr="A map of a large area&#10;&#10;AI-generated content may be incorrect."/>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103B174E-10BB-3CAE-AACB-7380DD0F8C42}"/>
              </a:ext>
            </a:extLst>
          </p:cNvPr>
          <p:cNvSpPr>
            <a:spLocks noGrp="1"/>
          </p:cNvSpPr>
          <p:nvPr>
            <p:ph type="sldNum" sz="quarter" idx="12"/>
          </p:nvPr>
        </p:nvSpPr>
        <p:spPr/>
        <p:txBody>
          <a:bodyPr/>
          <a:lstStyle/>
          <a:p>
            <a:pPr algn="l"/>
            <a:fld id="{A3C1C3F4-7627-499B-A387-D46B6B71D0BD}" type="slidenum">
              <a:rPr lang="en-US" altLang="en-US" smtClean="0"/>
              <a:pPr algn="l"/>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1336995640"/>
              </p:ext>
            </p:extLst>
          </p:nvPr>
        </p:nvGraphicFramePr>
        <p:xfrm>
          <a:off x="457200" y="1656080"/>
          <a:ext cx="3685032" cy="3022600"/>
        </p:xfrm>
        <a:graphic>
          <a:graphicData uri="http://schemas.openxmlformats.org/drawingml/2006/table">
            <a:tbl>
              <a:tblPr/>
              <a:tblGrid>
                <a:gridCol w="921258">
                  <a:extLst>
                    <a:ext uri="{9D8B030D-6E8A-4147-A177-3AD203B41FA5}">
                      <a16:colId xmlns:a16="http://schemas.microsoft.com/office/drawing/2014/main" val="20000"/>
                    </a:ext>
                  </a:extLst>
                </a:gridCol>
                <a:gridCol w="921258">
                  <a:extLst>
                    <a:ext uri="{9D8B030D-6E8A-4147-A177-3AD203B41FA5}">
                      <a16:colId xmlns:a16="http://schemas.microsoft.com/office/drawing/2014/main" val="20001"/>
                    </a:ext>
                  </a:extLst>
                </a:gridCol>
                <a:gridCol w="921258">
                  <a:extLst>
                    <a:ext uri="{9D8B030D-6E8A-4147-A177-3AD203B41FA5}">
                      <a16:colId xmlns:a16="http://schemas.microsoft.com/office/drawing/2014/main" val="20002"/>
                    </a:ext>
                  </a:extLst>
                </a:gridCol>
                <a:gridCol w="921258">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FRASER SPRING RUN 52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CU (aggregate)</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MIDDLE FRASER-FRASER CANYON_SP_1.3, LOWER FRASER RIVER_SP_1.3</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FRASER SPRING RUN 52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CU (aggregate)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MIDDLE FRASER RIVER_SP_1.3, NORTH THOMPSON_SP_1.3</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FRASER SPRING RUN 52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UPPER FRASER RIVER_SP_1.3</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2 to 3</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4"/>
                  </a:ext>
                </a:extLst>
              </a:tr>
            </a:tbl>
          </a:graphicData>
        </a:graphic>
      </p:graphicFrame>
      <p:sp>
        <p:nvSpPr>
          <p:cNvPr id="4" name="Content Placeholder 3"/>
          <p:cNvSpPr>
            <a:spLocks noGrp="1"/>
          </p:cNvSpPr>
          <p:nvPr>
            <p:ph/>
          </p:nvPr>
        </p:nvSpPr>
        <p:spPr>
          <a:xfrm>
            <a:off x="457200" y="893641"/>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Fraser River and Interior Chinook</a:t>
            </a:r>
            <a:r>
              <a:rPr lang="en-US" sz="2000" b="1" i="0" u="none" strike="noStrike" cap="none">
                <a:solidFill>
                  <a:srgbClr val="000000">
                    <a:alpha val="100000"/>
                  </a:srgbClr>
                </a:solidFill>
                <a:latin typeface="Segoe UI Semibold"/>
                <a:ea typeface="ヒラギノ角ゴ Pro W3"/>
                <a:cs typeface="Segoe UI Semibold"/>
                <a:sym typeface="Segoe UI Semibold"/>
              </a:rPr>
              <a:t> – Spring Run 52</a:t>
            </a:r>
          </a:p>
        </p:txBody>
      </p:sp>
      <p:pic>
        <p:nvPicPr>
          <p:cNvPr id="5" name="Content Placeholder 4" descr="A map of the fraser spring run&#10;&#10;AI-generated content may be incorrect."/>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09C6EE71-F9B5-723A-6967-F0BC9D813940}"/>
              </a:ext>
            </a:extLst>
          </p:cNvPr>
          <p:cNvSpPr>
            <a:spLocks noGrp="1"/>
          </p:cNvSpPr>
          <p:nvPr>
            <p:ph type="sldNum" sz="quarter" idx="12"/>
          </p:nvPr>
        </p:nvSpPr>
        <p:spPr/>
        <p:txBody>
          <a:bodyPr/>
          <a:lstStyle/>
          <a:p>
            <a:pPr algn="l"/>
            <a:fld id="{A3C1C3F4-7627-499B-A387-D46B6B71D0BD}" type="slidenum">
              <a:rPr lang="en-US" altLang="en-US" smtClean="0"/>
              <a:pPr algn="l"/>
              <a:t>31</a:t>
            </a:fld>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2785202873"/>
              </p:ext>
            </p:extLst>
          </p:nvPr>
        </p:nvGraphicFramePr>
        <p:xfrm>
          <a:off x="457200" y="1675053"/>
          <a:ext cx="3685032" cy="3012440"/>
        </p:xfrm>
        <a:graphic>
          <a:graphicData uri="http://schemas.openxmlformats.org/drawingml/2006/table">
            <a:tbl>
              <a:tblPr/>
              <a:tblGrid>
                <a:gridCol w="921258">
                  <a:extLst>
                    <a:ext uri="{9D8B030D-6E8A-4147-A177-3AD203B41FA5}">
                      <a16:colId xmlns:a16="http://schemas.microsoft.com/office/drawing/2014/main" val="20000"/>
                    </a:ext>
                  </a:extLst>
                </a:gridCol>
                <a:gridCol w="921258">
                  <a:extLst>
                    <a:ext uri="{9D8B030D-6E8A-4147-A177-3AD203B41FA5}">
                      <a16:colId xmlns:a16="http://schemas.microsoft.com/office/drawing/2014/main" val="20001"/>
                    </a:ext>
                  </a:extLst>
                </a:gridCol>
                <a:gridCol w="998655">
                  <a:extLst>
                    <a:ext uri="{9D8B030D-6E8A-4147-A177-3AD203B41FA5}">
                      <a16:colId xmlns:a16="http://schemas.microsoft.com/office/drawing/2014/main" val="20002"/>
                    </a:ext>
                  </a:extLst>
                </a:gridCol>
                <a:gridCol w="843861">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8575" cap="flat" cmpd="sng" algn="ctr">
                      <a:solidFill>
                        <a:srgbClr val="3B4A5A"/>
                      </a:solidFill>
                      <a:prstDash val="solid"/>
                      <a:round/>
                      <a:headEnd type="none" w="med" len="med"/>
                      <a:tailEnd type="none" w="med" len="me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SUMMER RUN 41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MARIA SLOUGH_SU_0.3</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solidFill>
                      <a:prstDash val="solid"/>
                      <a:round/>
                      <a:headEnd type="none" w="med" len="med"/>
                      <a:tailEnd type="none" w="med" len="me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SUMMER RUN 41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SOUTH THOMPSON_SU_0.3</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SUMMER RUN 41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SHUSWAP RIVER_SU_0.3</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4"/>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SUMMER RUN 41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UPPER ADAMS RIVER_SU_1.X</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5"/>
                  </a:ext>
                </a:extLst>
              </a:tr>
            </a:tbl>
          </a:graphicData>
        </a:graphic>
      </p:graphicFrame>
      <p:sp>
        <p:nvSpPr>
          <p:cNvPr id="4" name="Content Placeholder 3"/>
          <p:cNvSpPr>
            <a:spLocks noGrp="1"/>
          </p:cNvSpPr>
          <p:nvPr>
            <p:ph/>
          </p:nvPr>
        </p:nvSpPr>
        <p:spPr>
          <a:xfrm>
            <a:off x="457200" y="903938"/>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Fraser River and Interior Chinook</a:t>
            </a:r>
            <a:r>
              <a:rPr lang="en-US" sz="2000" b="1" i="0" u="none" strike="noStrike" cap="none">
                <a:solidFill>
                  <a:srgbClr val="000000">
                    <a:alpha val="100000"/>
                  </a:srgbClr>
                </a:solidFill>
                <a:latin typeface="Segoe UI Semibold"/>
                <a:ea typeface="ヒラギノ角ゴ Pro W3"/>
                <a:cs typeface="Segoe UI Semibold"/>
                <a:sym typeface="Segoe UI Semibold"/>
              </a:rPr>
              <a:t> – Summer Run 41</a:t>
            </a: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AF45550B-E8EE-39C4-203E-73B8BFDBB665}"/>
              </a:ext>
            </a:extLst>
          </p:cNvPr>
          <p:cNvSpPr>
            <a:spLocks noGrp="1"/>
          </p:cNvSpPr>
          <p:nvPr>
            <p:ph type="sldNum" sz="quarter" idx="12"/>
          </p:nvPr>
        </p:nvSpPr>
        <p:spPr/>
        <p:txBody>
          <a:bodyPr/>
          <a:lstStyle/>
          <a:p>
            <a:pPr algn="l"/>
            <a:fld id="{A3C1C3F4-7627-499B-A387-D46B6B71D0BD}" type="slidenum">
              <a:rPr lang="en-US" altLang="en-US" smtClean="0"/>
              <a:pPr algn="l"/>
              <a:t>32</a:t>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3545922766"/>
              </p:ext>
            </p:extLst>
          </p:nvPr>
        </p:nvGraphicFramePr>
        <p:xfrm>
          <a:off x="284553" y="1603829"/>
          <a:ext cx="3685032" cy="3835400"/>
        </p:xfrm>
        <a:graphic>
          <a:graphicData uri="http://schemas.openxmlformats.org/drawingml/2006/table">
            <a:tbl>
              <a:tblPr/>
              <a:tblGrid>
                <a:gridCol w="921258">
                  <a:extLst>
                    <a:ext uri="{9D8B030D-6E8A-4147-A177-3AD203B41FA5}">
                      <a16:colId xmlns:a16="http://schemas.microsoft.com/office/drawing/2014/main" val="20000"/>
                    </a:ext>
                  </a:extLst>
                </a:gridCol>
                <a:gridCol w="921258">
                  <a:extLst>
                    <a:ext uri="{9D8B030D-6E8A-4147-A177-3AD203B41FA5}">
                      <a16:colId xmlns:a16="http://schemas.microsoft.com/office/drawing/2014/main" val="20001"/>
                    </a:ext>
                  </a:extLst>
                </a:gridCol>
                <a:gridCol w="921258">
                  <a:extLst>
                    <a:ext uri="{9D8B030D-6E8A-4147-A177-3AD203B41FA5}">
                      <a16:colId xmlns:a16="http://schemas.microsoft.com/office/drawing/2014/main" val="20002"/>
                    </a:ext>
                  </a:extLst>
                </a:gridCol>
                <a:gridCol w="921258">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SUMMER RUN 52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LOWER FRASER RIVER_SU_1.3</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SUMMER RUN 52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(aggregate)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MIDDLE FRASER RIVER-PORTAGE_FA_1.3, LOWER FRASER RIVER-UPPER PITT_SU_1.3</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SUMMER RUN 52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(aggregate)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MIDDLE FRASER RIVER_SU_1.3, NORTH THOMPSON_SU_1.3</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2 to 3</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FRASER SUMMER RUN 52 CHINOOK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SOUTH THOMPSON_SU_1.3</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4"/>
                  </a:ext>
                </a:extLst>
              </a:tr>
            </a:tbl>
          </a:graphicData>
        </a:graphic>
      </p:graphicFrame>
      <p:sp>
        <p:nvSpPr>
          <p:cNvPr id="4" name="Content Placeholder 3"/>
          <p:cNvSpPr>
            <a:spLocks noGrp="1"/>
          </p:cNvSpPr>
          <p:nvPr>
            <p:ph/>
          </p:nvPr>
        </p:nvSpPr>
        <p:spPr>
          <a:xfrm>
            <a:off x="206829" y="822350"/>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Fraser River and Interior Chinook</a:t>
            </a:r>
            <a:r>
              <a:rPr lang="en-US" sz="2000" b="1" i="0" u="none" strike="noStrike" cap="none">
                <a:solidFill>
                  <a:srgbClr val="000000">
                    <a:alpha val="100000"/>
                  </a:srgbClr>
                </a:solidFill>
                <a:latin typeface="Segoe UI Semibold"/>
                <a:ea typeface="ヒラギノ角ゴ Pro W3"/>
                <a:cs typeface="Segoe UI Semibold"/>
                <a:sym typeface="Segoe UI Semibold"/>
              </a:rPr>
              <a:t> – Summer Run 52</a:t>
            </a:r>
          </a:p>
        </p:txBody>
      </p:sp>
      <p:pic>
        <p:nvPicPr>
          <p:cNvPr id="5" name="Content Placeholder 4" descr="A map of a large area with different colored areas&#10;&#10;AI-generated content may be incorrect."/>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6BD095CA-4ADD-1A62-D9F0-B3857052AA03}"/>
              </a:ext>
            </a:extLst>
          </p:cNvPr>
          <p:cNvSpPr>
            <a:spLocks noGrp="1"/>
          </p:cNvSpPr>
          <p:nvPr>
            <p:ph type="sldNum" sz="quarter" idx="12"/>
          </p:nvPr>
        </p:nvSpPr>
        <p:spPr/>
        <p:txBody>
          <a:bodyPr/>
          <a:lstStyle/>
          <a:p>
            <a:pPr algn="l"/>
            <a:fld id="{A3C1C3F4-7627-499B-A387-D46B6B71D0BD}" type="slidenum">
              <a:rPr lang="en-US" altLang="en-US" smtClean="0"/>
              <a:pPr algn="l"/>
              <a:t>33</a:t>
            </a:fld>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3084204681"/>
              </p:ext>
            </p:extLst>
          </p:nvPr>
        </p:nvGraphicFramePr>
        <p:xfrm>
          <a:off x="457200" y="1624046"/>
          <a:ext cx="3685032" cy="3129280"/>
        </p:xfrm>
        <a:graphic>
          <a:graphicData uri="http://schemas.openxmlformats.org/drawingml/2006/table">
            <a:tbl>
              <a:tblPr/>
              <a:tblGrid>
                <a:gridCol w="921258">
                  <a:extLst>
                    <a:ext uri="{9D8B030D-6E8A-4147-A177-3AD203B41FA5}">
                      <a16:colId xmlns:a16="http://schemas.microsoft.com/office/drawing/2014/main" val="20000"/>
                    </a:ext>
                  </a:extLst>
                </a:gridCol>
                <a:gridCol w="921258">
                  <a:extLst>
                    <a:ext uri="{9D8B030D-6E8A-4147-A177-3AD203B41FA5}">
                      <a16:colId xmlns:a16="http://schemas.microsoft.com/office/drawing/2014/main" val="20001"/>
                    </a:ext>
                  </a:extLst>
                </a:gridCol>
                <a:gridCol w="921258">
                  <a:extLst>
                    <a:ext uri="{9D8B030D-6E8A-4147-A177-3AD203B41FA5}">
                      <a16:colId xmlns:a16="http://schemas.microsoft.com/office/drawing/2014/main" val="20002"/>
                    </a:ext>
                  </a:extLst>
                </a:gridCol>
                <a:gridCol w="921258">
                  <a:extLst>
                    <a:ext uri="{9D8B030D-6E8A-4147-A177-3AD203B41FA5}">
                      <a16:colId xmlns:a16="http://schemas.microsoft.com/office/drawing/2014/main" val="20003"/>
                    </a:ext>
                  </a:extLst>
                </a:gridCol>
              </a:tblGrid>
              <a:tr h="228600">
                <a:tc>
                  <a:txBody>
                    <a:bodyPr/>
                    <a:lstStyle/>
                    <a:p>
                      <a:pPr marL="63500" marR="63500" algn="l">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SMU</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8575"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INTERIOR FRASER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FRASER CANYON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INTERIOR FRASER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CU (aggregate)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SOUTH THOMPSON, LOWER THOMPSON, INTERIOR FRASER, NORTH THOMPSON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LOWER FRASER COHO SALMON</a:t>
                      </a:r>
                    </a:p>
                  </a:txBody>
                  <a:tcPr marL="0" marR="0" marT="63500" marB="63500" anchor="ctr">
                    <a:lnL w="28575" cap="flat" cmpd="sng" algn="ctr">
                      <a:solidFill>
                        <a:srgbClr val="3B4A5A"/>
                      </a:solidFill>
                      <a:prstDash val="solid"/>
                      <a:round/>
                      <a:headEnd type="none" w="med" len="med"/>
                      <a:tailEnd type="none" w="med" len="me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28575" cap="flat" cmpd="sng" algn="ctr">
                      <a:solidFill>
                        <a:srgbClr val="3B4A5A"/>
                      </a:solidFill>
                      <a:prstDash val="solid"/>
                      <a:round/>
                      <a:headEnd type="none" w="med" len="med"/>
                      <a:tailEnd type="none" w="med" len="med"/>
                    </a:lnR>
                    <a:lnT w="12700" cap="flat" cmpd="sng" algn="ctr">
                      <a:solidFill>
                        <a:srgbClr val="FFFFFF">
                          <a:alpha val="100000"/>
                        </a:srgbClr>
                      </a:solidFill>
                      <a:prstDash val="solid"/>
                    </a:lnT>
                    <a:lnB w="28575" cap="flat" cmpd="sng" algn="ctr">
                      <a:solidFill>
                        <a:srgbClr val="3B4A5A"/>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3"/>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Fraser River and Interior Coho</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560CBFFE-2A44-E2E8-BAE6-ACDB7B4B8AA6}"/>
              </a:ext>
            </a:extLst>
          </p:cNvPr>
          <p:cNvSpPr>
            <a:spLocks noGrp="1"/>
          </p:cNvSpPr>
          <p:nvPr>
            <p:ph type="sldNum" sz="quarter" idx="12"/>
          </p:nvPr>
        </p:nvSpPr>
        <p:spPr/>
        <p:txBody>
          <a:bodyPr/>
          <a:lstStyle/>
          <a:p>
            <a:pPr algn="l"/>
            <a:fld id="{A3C1C3F4-7627-499B-A387-D46B6B71D0BD}" type="slidenum">
              <a:rPr lang="en-US" altLang="en-US" smtClean="0"/>
              <a:pPr algn="l"/>
              <a:t>34</a:t>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1007255467"/>
              </p:ext>
            </p:extLst>
          </p:nvPr>
        </p:nvGraphicFramePr>
        <p:xfrm>
          <a:off x="457200" y="1650940"/>
          <a:ext cx="3840480" cy="2052320"/>
        </p:xfrm>
        <a:graphic>
          <a:graphicData uri="http://schemas.openxmlformats.org/drawingml/2006/table">
            <a:tbl>
              <a:tblPr/>
              <a:tblGrid>
                <a:gridCol w="768096">
                  <a:extLst>
                    <a:ext uri="{9D8B030D-6E8A-4147-A177-3AD203B41FA5}">
                      <a16:colId xmlns:a16="http://schemas.microsoft.com/office/drawing/2014/main" val="20000"/>
                    </a:ext>
                  </a:extLst>
                </a:gridCol>
                <a:gridCol w="944163">
                  <a:extLst>
                    <a:ext uri="{9D8B030D-6E8A-4147-A177-3AD203B41FA5}">
                      <a16:colId xmlns:a16="http://schemas.microsoft.com/office/drawing/2014/main" val="20001"/>
                    </a:ext>
                  </a:extLst>
                </a:gridCol>
                <a:gridCol w="627529">
                  <a:extLst>
                    <a:ext uri="{9D8B030D-6E8A-4147-A177-3AD203B41FA5}">
                      <a16:colId xmlns:a16="http://schemas.microsoft.com/office/drawing/2014/main" val="20002"/>
                    </a:ext>
                  </a:extLst>
                </a:gridCol>
                <a:gridCol w="732596">
                  <a:extLst>
                    <a:ext uri="{9D8B030D-6E8A-4147-A177-3AD203B41FA5}">
                      <a16:colId xmlns:a16="http://schemas.microsoft.com/office/drawing/2014/main" val="20003"/>
                    </a:ext>
                  </a:extLst>
                </a:gridCol>
                <a:gridCol w="768096">
                  <a:extLst>
                    <a:ext uri="{9D8B030D-6E8A-4147-A177-3AD203B41FA5}">
                      <a16:colId xmlns:a16="http://schemas.microsoft.com/office/drawing/2014/main" val="20004"/>
                    </a:ext>
                  </a:extLst>
                </a:gridCol>
              </a:tblGrid>
              <a:tr h="228600">
                <a:tc>
                  <a:txBody>
                    <a:bodyPr/>
                    <a:lstStyle/>
                    <a:p>
                      <a:pPr marL="63500" marR="63500" algn="l">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Resolution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Forecast</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FRASER CHUM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SMU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endParaRPr sz="9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FRASER CHUM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FRASER CANYON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endParaRPr sz="9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FRASER CHUM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CU (singular)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LOWER FRASER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9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lang="en-US" sz="900" kern="1200">
                          <a:solidFill>
                            <a:schemeClr val="tx1"/>
                          </a:solidFill>
                          <a:effectLst/>
                          <a:latin typeface="Arial" panose="020B0604020202020204" pitchFamily="34" charset="0"/>
                          <a:ea typeface="+mn-ea"/>
                          <a:cs typeface="Arial" panose="020B0604020202020204" pitchFamily="34" charset="0"/>
                        </a:rPr>
                        <a:t>1,130,000 </a:t>
                      </a:r>
                      <a:r>
                        <a:rPr lang="en-US" sz="900" b="0" i="0" u="none" strike="noStrike" cap="none">
                          <a:solidFill>
                            <a:srgbClr val="000000">
                              <a:alpha val="100000"/>
                            </a:srgbClr>
                          </a:solidFill>
                          <a:latin typeface="Arial"/>
                          <a:cs typeface="Arial"/>
                          <a:sym typeface="Arial"/>
                        </a:rPr>
                        <a:t>
</a:t>
                      </a:r>
                      <a:br>
                        <a:rPr lang="en-US" sz="900" b="0" i="0" u="none" strike="noStrike" cap="none">
                          <a:solidFill>
                            <a:srgbClr val="000000">
                              <a:alpha val="100000"/>
                            </a:srgbClr>
                          </a:solidFill>
                          <a:latin typeface="Arial"/>
                          <a:cs typeface="Arial"/>
                          <a:sym typeface="Arial"/>
                        </a:rPr>
                      </a:br>
                      <a:endParaRPr lang="en-US" sz="9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3"/>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Fraser River and Interior Chum</a:t>
            </a:r>
            <a:endParaRPr lang="en-US" sz="2000" b="1" i="0" u="none" strike="noStrike" cap="none">
              <a:solidFill>
                <a:srgbClr val="000000">
                  <a:alpha val="100000"/>
                </a:srgbClr>
              </a:solidFill>
              <a:latin typeface="Segoe UI Semibold"/>
              <a:cs typeface="Segoe UI Semibold"/>
              <a:sym typeface="Segoe UI Semibold"/>
            </a:endParaRPr>
          </a:p>
        </p:txBody>
      </p:sp>
      <p:pic>
        <p:nvPicPr>
          <p:cNvPr id="5" name="Content Placeholder 4" descr="A map of canada with a red and orange location&#10;&#10;AI-generated content may be incorrect."/>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38A4E32D-0E79-721A-237C-F231D91A9B80}"/>
              </a:ext>
            </a:extLst>
          </p:cNvPr>
          <p:cNvSpPr>
            <a:spLocks noGrp="1"/>
          </p:cNvSpPr>
          <p:nvPr>
            <p:ph type="sldNum" sz="quarter" idx="12"/>
          </p:nvPr>
        </p:nvSpPr>
        <p:spPr/>
        <p:txBody>
          <a:bodyPr/>
          <a:lstStyle/>
          <a:p>
            <a:pPr algn="l"/>
            <a:fld id="{A3C1C3F4-7627-499B-A387-D46B6B71D0BD}" type="slidenum">
              <a:rPr lang="en-US" altLang="en-US" smtClean="0"/>
              <a:pPr algn="l"/>
              <a:t>35</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extLst>
              <p:ext uri="{D42A27DB-BD31-4B8C-83A1-F6EECF244321}">
                <p14:modId xmlns:p14="http://schemas.microsoft.com/office/powerpoint/2010/main" val="987797457"/>
              </p:ext>
            </p:extLst>
          </p:nvPr>
        </p:nvGraphicFramePr>
        <p:xfrm>
          <a:off x="457200" y="2209827"/>
          <a:ext cx="3670300" cy="2616173"/>
        </p:xfrm>
        <a:graphic>
          <a:graphicData uri="http://schemas.openxmlformats.org/drawingml/2006/table">
            <a:tbl>
              <a:tblPr/>
              <a:tblGrid>
                <a:gridCol w="977900">
                  <a:extLst>
                    <a:ext uri="{9D8B030D-6E8A-4147-A177-3AD203B41FA5}">
                      <a16:colId xmlns:a16="http://schemas.microsoft.com/office/drawing/2014/main" val="20000"/>
                    </a:ext>
                  </a:extLst>
                </a:gridCol>
                <a:gridCol w="1098550">
                  <a:extLst>
                    <a:ext uri="{9D8B030D-6E8A-4147-A177-3AD203B41FA5}">
                      <a16:colId xmlns:a16="http://schemas.microsoft.com/office/drawing/2014/main" val="1247509768"/>
                    </a:ext>
                  </a:extLst>
                </a:gridCol>
                <a:gridCol w="717550">
                  <a:extLst>
                    <a:ext uri="{9D8B030D-6E8A-4147-A177-3AD203B41FA5}">
                      <a16:colId xmlns:a16="http://schemas.microsoft.com/office/drawing/2014/main" val="20003"/>
                    </a:ext>
                  </a:extLst>
                </a:gridCol>
                <a:gridCol w="876300">
                  <a:extLst>
                    <a:ext uri="{9D8B030D-6E8A-4147-A177-3AD203B41FA5}">
                      <a16:colId xmlns:a16="http://schemas.microsoft.com/office/drawing/2014/main" val="20004"/>
                    </a:ext>
                  </a:extLst>
                </a:gridCol>
              </a:tblGrid>
              <a:tr h="367367">
                <a:tc>
                  <a:txBody>
                    <a:bodyPr/>
                    <a:lstStyle/>
                    <a:p>
                      <a:pPr marL="63500" marR="63500" algn="l">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l">
                        <a:lnSpc>
                          <a:spcPct val="100000"/>
                        </a:lnSpc>
                        <a:spcBef>
                          <a:spcPts val="500"/>
                        </a:spcBef>
                        <a:spcAft>
                          <a:spcPts val="500"/>
                        </a:spcAft>
                        <a:buNone/>
                      </a:pPr>
                      <a:r>
                        <a:rPr lang="en-US" sz="1200" b="1" i="0" u="none" strike="noStrike" cap="none">
                          <a:solidFill>
                            <a:srgbClr val="FFFFFF">
                              <a:alpha val="100000"/>
                            </a:srgbClr>
                          </a:solidFill>
                          <a:latin typeface="Arial"/>
                          <a:cs typeface="Arial"/>
                          <a:sym typeface="Arial"/>
                        </a:rPr>
                        <a:t>CU</a:t>
                      </a:r>
                      <a:endParaRPr sz="1200" b="1" i="0" u="none" strike="noStrike" cap="none">
                        <a:solidFill>
                          <a:srgbClr val="FFFFFF">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solidFill>
                      <a:prstDash val="solid"/>
                      <a:round/>
                      <a:headEnd type="none" w="med" len="med"/>
                      <a:tailEnd type="none" w="med" len="med"/>
                    </a:lnB>
                    <a:solidFill>
                      <a:srgbClr val="3B4A5A">
                        <a:alpha val="100000"/>
                      </a:srgbClr>
                    </a:solidFill>
                  </a:tcPr>
                </a:tc>
                <a:tc>
                  <a:txBody>
                    <a:bodyPr/>
                    <a:lstStyle/>
                    <a:p>
                      <a:pPr marL="63500" marR="63500" algn="ctr">
                        <a:lnSpc>
                          <a:spcPct val="100000"/>
                        </a:lnSpc>
                        <a:spcBef>
                          <a:spcPts val="500"/>
                        </a:spcBef>
                        <a:spcAft>
                          <a:spcPts val="500"/>
                        </a:spcAft>
                        <a:buNone/>
                      </a:pPr>
                      <a:r>
                        <a:rPr sz="1200" b="1" i="0" u="none" strike="noStrike" cap="none">
                          <a:solidFill>
                            <a:srgbClr val="FFFFFF">
                              <a:alpha val="100000"/>
                            </a:srgbClr>
                          </a:solidFill>
                          <a:latin typeface="Arial"/>
                          <a:cs typeface="Arial"/>
                          <a:sym typeface="Arial"/>
                        </a:rPr>
                        <a:t>Forecast</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679903">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OKANAGAN SOCKEYE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9B1B7">
                        <a:alpha val="100000"/>
                      </a:srgbClr>
                    </a:solidFill>
                  </a:tcPr>
                </a:tc>
                <a:tc>
                  <a:txBody>
                    <a:bodyPr/>
                    <a:lstStyle/>
                    <a:p>
                      <a:pPr marL="63500" marR="63500" algn="l">
                        <a:lnSpc>
                          <a:spcPct val="100000"/>
                        </a:lnSpc>
                        <a:spcBef>
                          <a:spcPts val="500"/>
                        </a:spcBef>
                        <a:spcAft>
                          <a:spcPts val="500"/>
                        </a:spcAft>
                        <a:buNone/>
                      </a:pP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184,00</a:t>
                      </a:r>
                      <a:r>
                        <a:rPr lang="en-US" sz="1000" b="0" i="0" u="none" strike="noStrike" cap="none">
                          <a:solidFill>
                            <a:srgbClr val="000000">
                              <a:alpha val="100000"/>
                            </a:srgbClr>
                          </a:solidFill>
                          <a:latin typeface="Arial"/>
                          <a:cs typeface="Arial"/>
                          <a:sym typeface="Arial"/>
                        </a:rPr>
                        <a:t>0</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10001"/>
                  </a:ext>
                </a:extLst>
              </a:tr>
              <a:tr h="679903">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OKANAGAN CHINOOK SALMON</a:t>
                      </a:r>
                    </a:p>
                  </a:txBody>
                  <a:tcPr marL="0" marR="0" marT="63500" marB="63500" anchor="ctr">
                    <a:lnL w="25400" cap="flat" cmpd="sng" algn="ctr">
                      <a:solidFill>
                        <a:srgbClr val="3B4A5A">
                          <a:alpha val="100000"/>
                        </a:srgbClr>
                      </a:solidFill>
                      <a:prstDash val="soli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9B1B7">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OKANAGAN_0.X</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9B1B7">
                        <a:alpha val="100000"/>
                      </a:srgbClr>
                    </a:solidFill>
                  </a:tcPr>
                </a:tc>
                <a:tc>
                  <a:txBody>
                    <a:bodyPr/>
                    <a:lstStyle/>
                    <a:p>
                      <a:pPr marL="63500" marR="63500" lvl="0" indent="0" algn="ctr" defTabSz="257175" rtl="0" eaLnBrk="1" fontAlgn="auto" latinLnBrk="0" hangingPunct="1">
                        <a:lnSpc>
                          <a:spcPct val="100000"/>
                        </a:lnSpc>
                        <a:spcBef>
                          <a:spcPts val="500"/>
                        </a:spcBef>
                        <a:spcAft>
                          <a:spcPts val="500"/>
                        </a:spcAft>
                        <a:buClrTx/>
                        <a:buSzTx/>
                        <a:buFontTx/>
                        <a:buNone/>
                        <a:tabLst/>
                        <a:defRPr/>
                      </a:pPr>
                      <a:r>
                        <a:rPr lang="en-US" sz="10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CF3">
                        <a:alpha val="100000"/>
                      </a:srgbClr>
                    </a:solidFill>
                  </a:tcPr>
                </a:tc>
                <a:tc>
                  <a:txBody>
                    <a:bodyPr/>
                    <a:lstStyle/>
                    <a:p>
                      <a:pPr marL="63500" marR="63500" algn="ctr">
                        <a:lnSpc>
                          <a:spcPct val="100000"/>
                        </a:lnSpc>
                        <a:spcBef>
                          <a:spcPts val="500"/>
                        </a:spcBef>
                        <a:spcAft>
                          <a:spcPts val="500"/>
                        </a:spcAft>
                        <a:buNone/>
                      </a:pP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25400" cap="flat" cmpd="sng" algn="ctr">
                      <a:solidFill>
                        <a:srgbClr val="3B4A5A">
                          <a:alpha val="100000"/>
                        </a:srgbClr>
                      </a:solidFill>
                      <a:prstDash val="soli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ECF3">
                        <a:alpha val="100000"/>
                      </a:srgbClr>
                    </a:solidFill>
                  </a:tcPr>
                </a:tc>
                <a:extLst>
                  <a:ext uri="{0D108BD9-81ED-4DB2-BD59-A6C34878D82A}">
                    <a16:rowId xmlns:a16="http://schemas.microsoft.com/office/drawing/2014/main" val="840113310"/>
                  </a:ext>
                </a:extLst>
              </a:tr>
              <a:tr h="679903">
                <a:tc>
                  <a:txBody>
                    <a:bodyPr/>
                    <a:lstStyle/>
                    <a:p>
                      <a:pPr marL="63500" marR="63500" algn="l">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NO DESIGNATED SMU (Boundary Bay Chinook)</a:t>
                      </a:r>
                    </a:p>
                  </a:txBody>
                  <a:tcPr marL="0" marR="0" marT="63500" marB="63500" anchor="ctr">
                    <a:lnL w="25400" cap="flat" cmpd="sng" algn="ctr">
                      <a:solidFill>
                        <a:srgbClr val="3B4A5A">
                          <a:alpha val="100000"/>
                        </a:srgbClr>
                      </a:solidFill>
                      <a:prstDash val="soli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CK-02</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lang="en-US" sz="1000" b="0" i="0" u="none" strike="noStrike" cap="none">
                          <a:solidFill>
                            <a:srgbClr val="000000">
                              <a:alpha val="100000"/>
                            </a:srgbClr>
                          </a:solidFill>
                          <a:latin typeface="Arial"/>
                          <a:cs typeface="Arial"/>
                          <a:sym typeface="Arial"/>
                        </a:rPr>
                        <a:t>1</a:t>
                      </a: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bg1"/>
                      </a:solidFill>
                      <a:prstDash val="solid"/>
                      <a:round/>
                      <a:headEnd type="none" w="med" len="med"/>
                      <a:tailEnd type="none" w="med" len="me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solidFill>
                      <a:prstDash val="solid"/>
                      <a:round/>
                      <a:headEnd type="none" w="med" len="med"/>
                      <a:tailEnd type="none" w="med" len="med"/>
                    </a:lnL>
                    <a:lnR w="25400" cap="flat" cmpd="sng" algn="ctr">
                      <a:solidFill>
                        <a:srgbClr val="3B4A5A">
                          <a:alpha val="100000"/>
                        </a:srgbClr>
                      </a:solidFill>
                      <a:prstDash val="solid"/>
                    </a:lnR>
                    <a:lnT w="28575" cap="flat" cmpd="sng" algn="ctr">
                      <a:solidFill>
                        <a:schemeClr val="bg1"/>
                      </a:solidFill>
                      <a:prstDash val="solid"/>
                      <a:round/>
                      <a:headEnd type="none" w="med" len="med"/>
                      <a:tailEnd type="none" w="med" len="me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828717422"/>
                  </a:ext>
                </a:extLst>
              </a:tr>
            </a:tbl>
          </a:graphicData>
        </a:graphic>
      </p:graphicFrame>
      <p:sp>
        <p:nvSpPr>
          <p:cNvPr id="4" name="Content Placeholder 3"/>
          <p:cNvSpPr>
            <a:spLocks noGrp="1"/>
          </p:cNvSpPr>
          <p:nvPr>
            <p:ph/>
          </p:nvPr>
        </p:nvSpPr>
        <p:spPr>
          <a:xfrm>
            <a:off x="457200" y="1078992"/>
            <a:ext cx="3840480" cy="365760"/>
          </a:xfrm>
        </p:spPr>
        <p:txBody>
          <a:bodyPr lIns="91440" tIns="45720" rIns="91440" bIns="45720" anchor="t"/>
          <a:lstStyle/>
          <a:p>
            <a:pPr algn="l">
              <a:spcBef>
                <a:spcPts val="0"/>
              </a:spcBef>
              <a:spcAft>
                <a:spcPts val="0"/>
              </a:spcAft>
            </a:pPr>
            <a:r>
              <a:rPr lang="en-US">
                <a:solidFill>
                  <a:srgbClr val="000000">
                    <a:alpha val="100000"/>
                  </a:srgbClr>
                </a:solidFill>
                <a:latin typeface="Segoe UI Semibold"/>
                <a:ea typeface="ヒラギノ角ゴ Pro W3"/>
                <a:cs typeface="Segoe UI Semibold"/>
                <a:sym typeface="Segoe UI Semibold"/>
              </a:rPr>
              <a:t>Fraser River and Interior Sockeye</a:t>
            </a:r>
            <a:r>
              <a:rPr lang="en-US" sz="2000" b="1" i="0" u="none" strike="noStrike" cap="none">
                <a:solidFill>
                  <a:srgbClr val="000000">
                    <a:alpha val="100000"/>
                  </a:srgbClr>
                </a:solidFill>
                <a:latin typeface="Segoe UI Semibold"/>
                <a:ea typeface="ヒラギノ角ゴ Pro W3"/>
                <a:cs typeface="Segoe UI Semibold"/>
                <a:sym typeface="Segoe UI Semibold"/>
              </a:rPr>
              <a:t> and Chinook – Okanagan </a:t>
            </a:r>
          </a:p>
        </p:txBody>
      </p:sp>
      <p:pic>
        <p:nvPicPr>
          <p:cNvPr id="5" name="Content Placeholder 4" descr="A map of the area of salmon&#10;&#10;AI-generated content may be incorrect."/>
          <p:cNvPicPr>
            <a:picLocks noGrp="1"/>
          </p:cNvPicPr>
          <p:nvPr>
            <p:ph/>
          </p:nvPr>
        </p:nvPicPr>
        <p:blipFill>
          <a:blip r:embed="rId3"/>
          <a:stretch>
            <a:fillRect/>
          </a:stretch>
        </p:blipFill>
        <p:spPr>
          <a:xfrm>
            <a:off x="4465320" y="1086510"/>
            <a:ext cx="7269480" cy="4684979"/>
          </a:xfrm>
          <a:prstGeom prst="rect">
            <a:avLst/>
          </a:prstGeom>
        </p:spPr>
      </p:pic>
      <p:sp>
        <p:nvSpPr>
          <p:cNvPr id="6" name="Slide Number Placeholder 5">
            <a:extLst>
              <a:ext uri="{FF2B5EF4-FFF2-40B4-BE49-F238E27FC236}">
                <a16:creationId xmlns:a16="http://schemas.microsoft.com/office/drawing/2014/main" id="{F1DB1227-5564-2326-A5BE-F1C83F9D2D9F}"/>
              </a:ext>
            </a:extLst>
          </p:cNvPr>
          <p:cNvSpPr>
            <a:spLocks noGrp="1"/>
          </p:cNvSpPr>
          <p:nvPr>
            <p:ph type="sldNum" sz="quarter" idx="12"/>
          </p:nvPr>
        </p:nvSpPr>
        <p:spPr/>
        <p:txBody>
          <a:bodyPr/>
          <a:lstStyle/>
          <a:p>
            <a:pPr algn="l"/>
            <a:fld id="{A3C1C3F4-7627-499B-A387-D46B6B71D0BD}" type="slidenum">
              <a:rPr lang="en-US" altLang="en-US" smtClean="0"/>
              <a:pPr algn="l"/>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5DC7A-4316-5C42-FD33-C9ECD75FBD7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F02FDFF-72A6-F854-312A-EF8610D93FD0}"/>
              </a:ext>
            </a:extLst>
          </p:cNvPr>
          <p:cNvSpPr>
            <a:spLocks noGrp="1"/>
          </p:cNvSpPr>
          <p:nvPr>
            <p:ph type="title"/>
          </p:nvPr>
        </p:nvSpPr>
        <p:spPr/>
        <p:txBody>
          <a:bodyPr/>
          <a:lstStyle/>
          <a:p>
            <a:r>
              <a:rPr lang="en-US"/>
              <a:t>OUTLOOK OVERVIEW</a:t>
            </a:r>
          </a:p>
        </p:txBody>
      </p:sp>
      <p:sp>
        <p:nvSpPr>
          <p:cNvPr id="8" name="Slide Number Placeholder 7">
            <a:extLst>
              <a:ext uri="{FF2B5EF4-FFF2-40B4-BE49-F238E27FC236}">
                <a16:creationId xmlns:a16="http://schemas.microsoft.com/office/drawing/2014/main" id="{7CE9BF3B-44EA-81F2-3535-9B01CD6FA16B}"/>
              </a:ext>
            </a:extLst>
          </p:cNvPr>
          <p:cNvSpPr>
            <a:spLocks noGrp="1"/>
          </p:cNvSpPr>
          <p:nvPr>
            <p:ph type="sldNum" sz="quarter" idx="12"/>
          </p:nvPr>
        </p:nvSpPr>
        <p:spPr/>
        <p:txBody>
          <a:bodyPr/>
          <a:lstStyle/>
          <a:p>
            <a:pPr algn="l"/>
            <a:fld id="{A3C1C3F4-7627-499B-A387-D46B6B71D0BD}" type="slidenum">
              <a:rPr lang="en-US" altLang="en-US" smtClean="0"/>
              <a:pPr algn="l"/>
              <a:t>37</a:t>
            </a:fld>
            <a:endParaRPr lang="en-US" altLang="en-US"/>
          </a:p>
        </p:txBody>
      </p:sp>
      <p:pic>
        <p:nvPicPr>
          <p:cNvPr id="3" name="Picture 2" descr="A screenshot of a computer&#10;&#10;AI-generated content may be incorrect.">
            <a:extLst>
              <a:ext uri="{FF2B5EF4-FFF2-40B4-BE49-F238E27FC236}">
                <a16:creationId xmlns:a16="http://schemas.microsoft.com/office/drawing/2014/main" id="{55754A38-16ED-AE21-67E3-D2353F56D2D6}"/>
              </a:ext>
            </a:extLst>
          </p:cNvPr>
          <p:cNvPicPr>
            <a:picLocks noChangeAspect="1"/>
          </p:cNvPicPr>
          <p:nvPr/>
        </p:nvPicPr>
        <p:blipFill>
          <a:blip r:embed="rId3"/>
          <a:stretch>
            <a:fillRect/>
          </a:stretch>
        </p:blipFill>
        <p:spPr>
          <a:xfrm>
            <a:off x="2325808" y="859997"/>
            <a:ext cx="8108149" cy="5138006"/>
          </a:xfrm>
          <a:prstGeom prst="rect">
            <a:avLst/>
          </a:prstGeom>
        </p:spPr>
      </p:pic>
    </p:spTree>
    <p:extLst>
      <p:ext uri="{BB962C8B-B14F-4D97-AF65-F5344CB8AC3E}">
        <p14:creationId xmlns:p14="http://schemas.microsoft.com/office/powerpoint/2010/main" val="1975705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9">
            <a:extLst>
              <a:ext uri="{FF2B5EF4-FFF2-40B4-BE49-F238E27FC236}">
                <a16:creationId xmlns:a16="http://schemas.microsoft.com/office/drawing/2014/main" id="{3CCDCD68-E45C-E9EA-2912-302A18D01CF1}"/>
              </a:ext>
            </a:extLst>
          </p:cNvPr>
          <p:cNvSpPr/>
          <p:nvPr/>
        </p:nvSpPr>
        <p:spPr>
          <a:xfrm rot="5400000">
            <a:off x="1818839" y="409143"/>
            <a:ext cx="3391769" cy="7029452"/>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17405401-293B-FE36-D7D3-8639B8815959}"/>
              </a:ext>
            </a:extLst>
          </p:cNvPr>
          <p:cNvSpPr>
            <a:spLocks noGrp="1"/>
          </p:cNvSpPr>
          <p:nvPr>
            <p:ph type="sldNum" sz="quarter" idx="12"/>
          </p:nvPr>
        </p:nvSpPr>
        <p:spPr/>
        <p:txBody>
          <a:bodyPr/>
          <a:lstStyle/>
          <a:p>
            <a:pPr algn="l"/>
            <a:fld id="{78075564-AF6E-40FC-905A-F6C5E8D29614}" type="slidenum">
              <a:rPr lang="en-US" altLang="en-US" smtClean="0"/>
              <a:pPr algn="l"/>
              <a:t>38</a:t>
            </a:fld>
            <a:endParaRPr lang="en-US" altLang="en-US"/>
          </a:p>
        </p:txBody>
      </p:sp>
      <p:sp>
        <p:nvSpPr>
          <p:cNvPr id="4" name="Content Placeholder 13">
            <a:extLst>
              <a:ext uri="{FF2B5EF4-FFF2-40B4-BE49-F238E27FC236}">
                <a16:creationId xmlns:a16="http://schemas.microsoft.com/office/drawing/2014/main" id="{DB00B347-9463-E44F-D02D-21AD3B60F444}"/>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CONCLUSION</a:t>
            </a:r>
            <a:endParaRPr lang="en-US" sz="2000">
              <a:ln w="6350">
                <a:noFill/>
              </a:ln>
              <a:solidFill>
                <a:schemeClr val="bg1"/>
              </a:solidFill>
            </a:endParaRPr>
          </a:p>
          <a:p>
            <a:endParaRPr lang="en-US"/>
          </a:p>
        </p:txBody>
      </p:sp>
      <p:sp>
        <p:nvSpPr>
          <p:cNvPr id="5" name="Title 1">
            <a:extLst>
              <a:ext uri="{FF2B5EF4-FFF2-40B4-BE49-F238E27FC236}">
                <a16:creationId xmlns:a16="http://schemas.microsoft.com/office/drawing/2014/main" id="{603CE228-9B90-A642-4C45-CFC5D5D1E334}"/>
              </a:ext>
            </a:extLst>
          </p:cNvPr>
          <p:cNvSpPr txBox="1">
            <a:spLocks/>
          </p:cNvSpPr>
          <p:nvPr/>
        </p:nvSpPr>
        <p:spPr>
          <a:xfrm>
            <a:off x="609605" y="1625208"/>
            <a:ext cx="687705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Access Previous &amp; Upcoming Outlooks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6" name="Content Placeholder 13">
            <a:extLst>
              <a:ext uri="{FF2B5EF4-FFF2-40B4-BE49-F238E27FC236}">
                <a16:creationId xmlns:a16="http://schemas.microsoft.com/office/drawing/2014/main" id="{0071BC36-F6DB-7656-95F9-ADD64B9AD263}"/>
              </a:ext>
            </a:extLst>
          </p:cNvPr>
          <p:cNvSpPr txBox="1">
            <a:spLocks/>
          </p:cNvSpPr>
          <p:nvPr/>
        </p:nvSpPr>
        <p:spPr>
          <a:xfrm>
            <a:off x="609605" y="2227983"/>
            <a:ext cx="5486395" cy="3391770"/>
          </a:xfrm>
          <a:prstGeom prst="rect">
            <a:avLst/>
          </a:prstGeom>
        </p:spPr>
        <p:txBody>
          <a:bodyPr lIns="91440" tIns="45720" rIns="91440" bIns="45720" anchor="ct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latin typeface="Segoe UI Semibold" panose="020B0702040204020203" pitchFamily="34" charset="0"/>
                <a:cs typeface="Segoe UI Semibold" panose="020B0702040204020203" pitchFamily="34" charset="0"/>
              </a:rPr>
              <a:t>2024 Final Outlook</a:t>
            </a:r>
          </a:p>
          <a:p>
            <a:pPr>
              <a:spcAft>
                <a:spcPts val="1200"/>
              </a:spcAft>
            </a:pPr>
            <a:r>
              <a:rPr lang="en-US" sz="1800" i="1">
                <a:latin typeface="Segoe UI Semilight"/>
                <a:ea typeface="ヒラギノ角ゴ Pro W3"/>
                <a:cs typeface="Segoe UI Semilight"/>
                <a:hlinkClick r:id="rId3"/>
              </a:rPr>
              <a:t>Pacific Salmon Outlook, Pacific Region 2024 (PDF)</a:t>
            </a:r>
            <a:endParaRPr lang="en-US" sz="2000" i="1">
              <a:latin typeface="Segoe UI Semilight"/>
              <a:ea typeface="ヒラギノ角ゴ Pro W3"/>
              <a:cs typeface="Segoe UI Semilight"/>
            </a:endParaRPr>
          </a:p>
          <a:p>
            <a:r>
              <a:rPr lang="en-US" sz="2000">
                <a:latin typeface="Segoe UI Semibold" panose="020B0702040204020203" pitchFamily="34" charset="0"/>
                <a:cs typeface="Segoe UI Semibold" panose="020B0702040204020203" pitchFamily="34" charset="0"/>
              </a:rPr>
              <a:t>2025 Final Outlook</a:t>
            </a:r>
          </a:p>
          <a:p>
            <a:pPr>
              <a:spcAft>
                <a:spcPts val="2000"/>
              </a:spcAft>
            </a:pPr>
            <a:r>
              <a:rPr lang="en-US" sz="1800" i="1">
                <a:latin typeface="Segoe UI Semilight"/>
                <a:ea typeface="ヒラギノ角ゴ Pro W3"/>
                <a:cs typeface="Segoe UI Semilight"/>
                <a:hlinkClick r:id="rId4"/>
              </a:rPr>
              <a:t>Pacific Salmon Outlook, Pacific Region 2025 (PDF)</a:t>
            </a:r>
            <a:endParaRPr lang="en-US" sz="1800" i="1">
              <a:latin typeface="Segoe UI Semilight"/>
              <a:ea typeface="ヒラギノ角ゴ Pro W3"/>
              <a:cs typeface="Segoe UI Semilight"/>
            </a:endParaRPr>
          </a:p>
          <a:p>
            <a:r>
              <a:rPr lang="en-US" sz="1800" i="1"/>
              <a:t>The final 2026 Outlook will be posted on the DFO Library once forecasts are completed</a:t>
            </a:r>
          </a:p>
          <a:p>
            <a:endParaRPr lang="en-US" sz="1800" i="1"/>
          </a:p>
          <a:p>
            <a:r>
              <a:rPr lang="en-US" sz="1800">
                <a:latin typeface="Segoe UI Semilight"/>
                <a:ea typeface="ヒラギノ角ゴ Pro W3"/>
                <a:cs typeface="Segoe UI Semilight"/>
              </a:rPr>
              <a:t>The SMU-CU-DU Crosswalk is </a:t>
            </a:r>
            <a:r>
              <a:rPr lang="en-US" sz="1800">
                <a:latin typeface="Segoe UI Semilight"/>
                <a:ea typeface="ヒラギノ角ゴ Pro W3"/>
                <a:cs typeface="Segoe UI Semilight"/>
                <a:hlinkClick r:id="rId5"/>
              </a:rPr>
              <a:t>available on GitHub</a:t>
            </a:r>
            <a:endParaRPr lang="en-US" sz="1800">
              <a:latin typeface="Segoe UI Semilight"/>
              <a:ea typeface="ヒラギノ角ゴ Pro W3"/>
              <a:cs typeface="Segoe UI Semilight"/>
            </a:endParaRPr>
          </a:p>
        </p:txBody>
      </p:sp>
    </p:spTree>
    <p:extLst>
      <p:ext uri="{BB962C8B-B14F-4D97-AF65-F5344CB8AC3E}">
        <p14:creationId xmlns:p14="http://schemas.microsoft.com/office/powerpoint/2010/main" val="546732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323DF-4839-49C7-4553-00A5CA978AC1}"/>
            </a:ext>
          </a:extLst>
        </p:cNvPr>
        <p:cNvGrpSpPr/>
        <p:nvPr/>
      </p:nvGrpSpPr>
      <p:grpSpPr>
        <a:xfrm>
          <a:off x="0" y="0"/>
          <a:ext cx="0" cy="0"/>
          <a:chOff x="0" y="0"/>
          <a:chExt cx="0" cy="0"/>
        </a:xfrm>
      </p:grpSpPr>
      <p:sp>
        <p:nvSpPr>
          <p:cNvPr id="2" name="Rectangle: Top Corners Rounded 2">
            <a:extLst>
              <a:ext uri="{FF2B5EF4-FFF2-40B4-BE49-F238E27FC236}">
                <a16:creationId xmlns:a16="http://schemas.microsoft.com/office/drawing/2014/main" id="{0EFAB575-23C2-DB68-E06E-8A61748C4923}"/>
              </a:ext>
            </a:extLst>
          </p:cNvPr>
          <p:cNvSpPr/>
          <p:nvPr/>
        </p:nvSpPr>
        <p:spPr>
          <a:xfrm rot="5400000">
            <a:off x="1847233" y="1110635"/>
            <a:ext cx="2604728" cy="6299201"/>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3">
            <a:extLst>
              <a:ext uri="{FF2B5EF4-FFF2-40B4-BE49-F238E27FC236}">
                <a16:creationId xmlns:a16="http://schemas.microsoft.com/office/drawing/2014/main" id="{83DB21D9-01A9-6AC1-EC23-324AC229F380}"/>
              </a:ext>
            </a:extLst>
          </p:cNvPr>
          <p:cNvSpPr>
            <a:spLocks noGrp="1"/>
          </p:cNvSpPr>
          <p:nvPr>
            <p:ph type="sldNum" sz="quarter" idx="12"/>
          </p:nvPr>
        </p:nvSpPr>
        <p:spPr/>
        <p:txBody>
          <a:bodyPr/>
          <a:lstStyle/>
          <a:p>
            <a:pPr algn="l"/>
            <a:fld id="{78075564-AF6E-40FC-905A-F6C5E8D29614}" type="slidenum">
              <a:rPr lang="en-US" altLang="en-US" smtClean="0"/>
              <a:pPr algn="l"/>
              <a:t>4</a:t>
            </a:fld>
            <a:endParaRPr lang="en-US" altLang="en-US"/>
          </a:p>
        </p:txBody>
      </p:sp>
      <p:sp>
        <p:nvSpPr>
          <p:cNvPr id="4" name="Content Placeholder 13">
            <a:extLst>
              <a:ext uri="{FF2B5EF4-FFF2-40B4-BE49-F238E27FC236}">
                <a16:creationId xmlns:a16="http://schemas.microsoft.com/office/drawing/2014/main" id="{7BA8986E-9201-1891-DBDB-B9E0A5202B1A}"/>
              </a:ext>
            </a:extLst>
          </p:cNvPr>
          <p:cNvSpPr txBox="1">
            <a:spLocks/>
          </p:cNvSpPr>
          <p:nvPr/>
        </p:nvSpPr>
        <p:spPr>
          <a:xfrm>
            <a:off x="419100" y="2957870"/>
            <a:ext cx="6032500" cy="2604729"/>
          </a:xfrm>
          <a:prstGeom prst="rect">
            <a:avLst/>
          </a:prstGeom>
        </p:spPr>
        <p:txBody>
          <a:bodyPr lIns="91440" tIns="45720" rIns="91440" bIns="45720" anchor="ct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latin typeface="Segoe UI Semilight"/>
                <a:ea typeface="ヒラギノ角ゴ Pro W3"/>
                <a:cs typeface="Segoe UI Semilight"/>
              </a:rPr>
              <a:t>By Stock Management Unit (SMU)</a:t>
            </a:r>
          </a:p>
          <a:p>
            <a:pPr marL="342900" indent="-342900">
              <a:buChar char="•"/>
            </a:pPr>
            <a:r>
              <a:rPr lang="en-US" sz="2000">
                <a:latin typeface="Segoe UI Semilight"/>
                <a:ea typeface="ヒラギノ角ゴ Pro W3"/>
                <a:cs typeface="Segoe UI Semilight"/>
              </a:rPr>
              <a:t>By Conservation Unit (CU), if data available</a:t>
            </a:r>
          </a:p>
          <a:p>
            <a:pPr marL="342900" indent="-342900">
              <a:buChar char="•"/>
            </a:pPr>
            <a:r>
              <a:rPr lang="en-US" sz="2000">
                <a:latin typeface="Segoe UI Semilight"/>
                <a:ea typeface="ヒラギノ角ゴ Pro W3"/>
                <a:cs typeface="Segoe UI Semilight"/>
              </a:rPr>
              <a:t>Biological and management reference points are used to assign Outlook category, where available</a:t>
            </a:r>
          </a:p>
          <a:p>
            <a:pPr marL="342900" indent="-342900">
              <a:buChar char="•"/>
            </a:pPr>
            <a:r>
              <a:rPr lang="en-US" sz="2000">
                <a:latin typeface="Segoe UI Semilight"/>
                <a:ea typeface="ヒラギノ角ゴ Pro W3"/>
                <a:cs typeface="Segoe UI Semilight"/>
              </a:rPr>
              <a:t>SMUs without references have categorical Outlooks assigned based on expert opinion</a:t>
            </a:r>
          </a:p>
        </p:txBody>
      </p:sp>
      <p:sp>
        <p:nvSpPr>
          <p:cNvPr id="5" name="Content Placeholder 13">
            <a:extLst>
              <a:ext uri="{FF2B5EF4-FFF2-40B4-BE49-F238E27FC236}">
                <a16:creationId xmlns:a16="http://schemas.microsoft.com/office/drawing/2014/main" id="{1206A88F-9586-4C85-F3EC-26D3930D6201}"/>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6" name="Title 1">
            <a:extLst>
              <a:ext uri="{FF2B5EF4-FFF2-40B4-BE49-F238E27FC236}">
                <a16:creationId xmlns:a16="http://schemas.microsoft.com/office/drawing/2014/main" id="{1A70469C-F538-6908-C32D-816AB655B988}"/>
              </a:ext>
            </a:extLst>
          </p:cNvPr>
          <p:cNvSpPr txBox="1">
            <a:spLocks/>
          </p:cNvSpPr>
          <p:nvPr/>
        </p:nvSpPr>
        <p:spPr>
          <a:xfrm>
            <a:off x="419100" y="2372396"/>
            <a:ext cx="544830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How Outlooks Are Defined</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3917152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5</a:t>
            </a:fld>
            <a:endParaRPr lang="en-US" altLang="en-US"/>
          </a:p>
        </p:txBody>
      </p:sp>
      <p:sp>
        <p:nvSpPr>
          <p:cNvPr id="3" name="Content Placeholder 2">
            <a:extLst>
              <a:ext uri="{FF2B5EF4-FFF2-40B4-BE49-F238E27FC236}">
                <a16:creationId xmlns:a16="http://schemas.microsoft.com/office/drawing/2014/main" id="{1DF6DFD5-A08F-92ED-4230-355AFE7AE57B}"/>
              </a:ext>
            </a:extLst>
          </p:cNvPr>
          <p:cNvSpPr txBox="1">
            <a:spLocks/>
          </p:cNvSpPr>
          <p:nvPr/>
        </p:nvSpPr>
        <p:spPr>
          <a:xfrm>
            <a:off x="695331" y="1876423"/>
            <a:ext cx="7252298" cy="3776951"/>
          </a:xfrm>
          <a:prstGeom prst="rect">
            <a:avLst/>
          </a:prstGeom>
        </p:spPr>
        <p:txBody>
          <a:bodyPr vert="horz" lIns="51435" tIns="25718" rIns="51435" bIns="25718" rtlCol="0" anchor="t">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a:latin typeface="Segoe UI Semibold" panose="020B0702040204020203" pitchFamily="34" charset="0"/>
                <a:cs typeface="Segoe UI Semibold" panose="020B0702040204020203" pitchFamily="34" charset="0"/>
              </a:rPr>
              <a:t>What is an SMU?</a:t>
            </a: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A group of one or more Conservation Units (CUs) managed together</a:t>
            </a:r>
          </a:p>
          <a:p>
            <a:pPr>
              <a:spcAft>
                <a:spcPts val="1000"/>
              </a:spcAft>
            </a:pPr>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Harvest rules usually apply to the aggregate</a:t>
            </a:r>
            <a:endParaRPr lang="en-US" sz="1700" b="1">
              <a:solidFill>
                <a:schemeClr val="tx1">
                  <a:lumMod val="75000"/>
                  <a:lumOff val="25000"/>
                </a:schemeClr>
              </a:solidFill>
              <a:latin typeface="Segoe UI Semilight" panose="020B0402040204020203" pitchFamily="34" charset="0"/>
              <a:cs typeface="Segoe UI Semilight" panose="020B0402040204020203" pitchFamily="34" charset="0"/>
            </a:endParaRPr>
          </a:p>
          <a:p>
            <a:pPr marL="0" indent="0">
              <a:buNone/>
            </a:pPr>
            <a:r>
              <a:rPr lang="en-US" sz="2000" b="1">
                <a:latin typeface="Segoe UI Semibold" panose="020B0702040204020203" pitchFamily="34" charset="0"/>
                <a:cs typeface="Segoe UI Semibold" panose="020B0702040204020203" pitchFamily="34" charset="0"/>
              </a:rPr>
              <a:t>Why use SMUs?</a:t>
            </a:r>
            <a:endParaRPr lang="en-US" sz="2000">
              <a:latin typeface="Segoe UI Semibold" panose="020B0702040204020203" pitchFamily="34" charset="0"/>
              <a:cs typeface="Segoe UI Semibold" panose="020B0702040204020203" pitchFamily="34" charset="0"/>
            </a:endParaRP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Practical grouping of CUs for harvest planning and reporting</a:t>
            </a:r>
          </a:p>
          <a:p>
            <a:pPr>
              <a:spcAft>
                <a:spcPts val="1000"/>
              </a:spcAft>
            </a:pPr>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Basis for Integrated Fisheries Management Plans (IFMPs)</a:t>
            </a:r>
            <a:endParaRPr lang="en-US" sz="1700" b="1">
              <a:solidFill>
                <a:schemeClr val="tx1">
                  <a:lumMod val="75000"/>
                  <a:lumOff val="25000"/>
                </a:schemeClr>
              </a:solidFill>
              <a:latin typeface="Segoe UI Semilight" panose="020B0402040204020203" pitchFamily="34" charset="0"/>
              <a:cs typeface="Segoe UI Semilight" panose="020B0402040204020203" pitchFamily="34" charset="0"/>
            </a:endParaRPr>
          </a:p>
          <a:p>
            <a:pPr marL="0" indent="0">
              <a:buNone/>
            </a:pPr>
            <a:r>
              <a:rPr lang="en-US" sz="2000" b="1">
                <a:latin typeface="Segoe UI Semibold" panose="020B0702040204020203" pitchFamily="34" charset="0"/>
                <a:cs typeface="Segoe UI Semibold" panose="020B0702040204020203" pitchFamily="34" charset="0"/>
              </a:rPr>
              <a:t>Important Notes</a:t>
            </a:r>
            <a:endParaRPr lang="en-US" sz="2000">
              <a:latin typeface="Segoe UI Semibold" panose="020B0702040204020203" pitchFamily="34" charset="0"/>
              <a:cs typeface="Segoe UI Semibold" panose="020B0702040204020203" pitchFamily="34" charset="0"/>
            </a:endParaRP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CU-level diversity still considered</a:t>
            </a:r>
          </a:p>
          <a:p>
            <a:r>
              <a:rPr lang="en-US" sz="1700">
                <a:solidFill>
                  <a:schemeClr val="tx1">
                    <a:lumMod val="75000"/>
                    <a:lumOff val="25000"/>
                  </a:schemeClr>
                </a:solidFill>
                <a:latin typeface="Segoe UI Semilight" panose="020B0402040204020203" pitchFamily="34" charset="0"/>
                <a:cs typeface="Segoe UI Semilight" panose="020B0402040204020203" pitchFamily="34" charset="0"/>
              </a:rPr>
              <a:t>Precautionary Approach often applied within SMUs</a:t>
            </a:r>
          </a:p>
        </p:txBody>
      </p:sp>
      <p:sp>
        <p:nvSpPr>
          <p:cNvPr id="4" name="Title 1">
            <a:extLst>
              <a:ext uri="{FF2B5EF4-FFF2-40B4-BE49-F238E27FC236}">
                <a16:creationId xmlns:a16="http://schemas.microsoft.com/office/drawing/2014/main" id="{854209C4-65A0-F779-24C2-299481AFEEA1}"/>
              </a:ext>
            </a:extLst>
          </p:cNvPr>
          <p:cNvSpPr txBox="1">
            <a:spLocks/>
          </p:cNvSpPr>
          <p:nvPr/>
        </p:nvSpPr>
        <p:spPr>
          <a:xfrm>
            <a:off x="609606" y="1015874"/>
            <a:ext cx="50289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Stock Management Units</a:t>
            </a:r>
          </a:p>
        </p:txBody>
      </p:sp>
      <p:sp>
        <p:nvSpPr>
          <p:cNvPr id="5" name="Content Placeholder 13">
            <a:extLst>
              <a:ext uri="{FF2B5EF4-FFF2-40B4-BE49-F238E27FC236}">
                <a16:creationId xmlns:a16="http://schemas.microsoft.com/office/drawing/2014/main" id="{87CD96E4-C84F-9692-BBD6-47A6EEAF2FA1}"/>
              </a:ext>
            </a:extLst>
          </p:cNvPr>
          <p:cNvSpPr txBox="1">
            <a:spLocks/>
          </p:cNvSpPr>
          <p:nvPr/>
        </p:nvSpPr>
        <p:spPr>
          <a:xfrm>
            <a:off x="8114480" y="178756"/>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pic>
        <p:nvPicPr>
          <p:cNvPr id="6" name="Picture 6" descr="A map of the north coast&#10;&#10;AI-generated content may be incorrect.">
            <a:extLst>
              <a:ext uri="{FF2B5EF4-FFF2-40B4-BE49-F238E27FC236}">
                <a16:creationId xmlns:a16="http://schemas.microsoft.com/office/drawing/2014/main" id="{90777B15-4B97-29BD-6355-BF59734D00E8}"/>
              </a:ext>
            </a:extLst>
          </p:cNvPr>
          <p:cNvPicPr>
            <a:picLocks noChangeAspect="1"/>
          </p:cNvPicPr>
          <p:nvPr/>
        </p:nvPicPr>
        <p:blipFill>
          <a:blip r:embed="rId3"/>
          <a:stretch>
            <a:fillRect/>
          </a:stretch>
        </p:blipFill>
        <p:spPr>
          <a:xfrm>
            <a:off x="8243526" y="1230825"/>
            <a:ext cx="3508615" cy="4393048"/>
          </a:xfrm>
          <a:prstGeom prst="rect">
            <a:avLst/>
          </a:prstGeom>
        </p:spPr>
      </p:pic>
    </p:spTree>
    <p:extLst>
      <p:ext uri="{BB962C8B-B14F-4D97-AF65-F5344CB8AC3E}">
        <p14:creationId xmlns:p14="http://schemas.microsoft.com/office/powerpoint/2010/main" val="2270452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E271C-A17E-D37B-F534-20C6F32828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E25F8E-E69F-9F94-2752-0D6E5EA7D4B8}"/>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6</a:t>
            </a:fld>
            <a:endParaRPr lang="en-US" altLang="en-US"/>
          </a:p>
        </p:txBody>
      </p:sp>
      <p:sp>
        <p:nvSpPr>
          <p:cNvPr id="3" name="Content Placeholder 13">
            <a:extLst>
              <a:ext uri="{FF2B5EF4-FFF2-40B4-BE49-F238E27FC236}">
                <a16:creationId xmlns:a16="http://schemas.microsoft.com/office/drawing/2014/main" id="{1A59F964-FED8-295C-85CD-BA175BD8894F}"/>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4" name="Title 1">
            <a:extLst>
              <a:ext uri="{FF2B5EF4-FFF2-40B4-BE49-F238E27FC236}">
                <a16:creationId xmlns:a16="http://schemas.microsoft.com/office/drawing/2014/main" id="{CC76D9DA-BD55-157B-FE44-B6D4B1EC81C5}"/>
              </a:ext>
            </a:extLst>
          </p:cNvPr>
          <p:cNvSpPr txBox="1">
            <a:spLocks/>
          </p:cNvSpPr>
          <p:nvPr/>
        </p:nvSpPr>
        <p:spPr>
          <a:xfrm>
            <a:off x="609606" y="1015874"/>
            <a:ext cx="7505694"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Biological and Management References</a:t>
            </a:r>
          </a:p>
        </p:txBody>
      </p:sp>
      <p:sp>
        <p:nvSpPr>
          <p:cNvPr id="5" name="Content Placeholder 2">
            <a:extLst>
              <a:ext uri="{FF2B5EF4-FFF2-40B4-BE49-F238E27FC236}">
                <a16:creationId xmlns:a16="http://schemas.microsoft.com/office/drawing/2014/main" id="{F851C0C0-B26A-416D-F54E-E455CA72AD99}"/>
              </a:ext>
            </a:extLst>
          </p:cNvPr>
          <p:cNvSpPr txBox="1">
            <a:spLocks/>
          </p:cNvSpPr>
          <p:nvPr/>
        </p:nvSpPr>
        <p:spPr>
          <a:xfrm>
            <a:off x="723906" y="1914523"/>
            <a:ext cx="10037138" cy="3776951"/>
          </a:xfrm>
          <a:prstGeom prst="rect">
            <a:avLst/>
          </a:prstGeom>
        </p:spPr>
        <p:txBody>
          <a:bodyPr vert="horz" lIns="51435" tIns="25718" rIns="51435" bIns="25718" rtlCol="0" anchor="t">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a:latin typeface="Segoe UI Semibold"/>
                <a:ea typeface="ヒラギノ角ゴ Pro W3"/>
                <a:cs typeface="Segoe UI Semibold"/>
              </a:rPr>
              <a:t>Biological benchmarks and limit references points</a:t>
            </a:r>
            <a:endParaRPr lang="en-US" sz="2000">
              <a:latin typeface="Segoe UI Semibold"/>
              <a:ea typeface="ヒラギノ角ゴ Pro W3"/>
              <a:cs typeface="Segoe UI Semibold"/>
            </a:endParaRPr>
          </a:p>
          <a:p>
            <a:r>
              <a:rPr lang="en-CA" sz="1800">
                <a:latin typeface="Segoe UI Semilight"/>
                <a:ea typeface="ヒラギノ角ゴ Pro W3"/>
                <a:cs typeface="Segoe UI Semilight"/>
              </a:rPr>
              <a:t>The SMU or CU is assessed against specified limits and targets (defined by the Wild Salmon Policy and Precautionary Approach)</a:t>
            </a:r>
          </a:p>
          <a:p>
            <a:r>
              <a:rPr lang="en-CA" sz="1800">
                <a:latin typeface="Segoe UI Semilight"/>
                <a:ea typeface="ヒラギノ角ゴ Pro W3"/>
                <a:cs typeface="Segoe UI Semilight"/>
              </a:rPr>
              <a:t>Pre-defined harvest strategies are in place that define the actions required to meet targets and avoid limits.  </a:t>
            </a:r>
            <a:endParaRPr lang="en-CA"/>
          </a:p>
          <a:p>
            <a:endParaRPr lang="en-CA" sz="1800">
              <a:latin typeface="Segoe UI Semilight"/>
              <a:ea typeface="ヒラギノ角ゴ Pro W3"/>
              <a:cs typeface="Segoe UI Semilight"/>
            </a:endParaRPr>
          </a:p>
          <a:p>
            <a:pPr marL="0" indent="0">
              <a:buNone/>
            </a:pPr>
            <a:r>
              <a:rPr lang="en-US" sz="2000" b="1">
                <a:latin typeface="Segoe UI Semibold" panose="020B0702040204020203" pitchFamily="34" charset="0"/>
                <a:cs typeface="Segoe UI Semibold" panose="020B0702040204020203" pitchFamily="34" charset="0"/>
              </a:rPr>
              <a:t>Current gap</a:t>
            </a:r>
            <a:endParaRPr lang="en-US" sz="2000">
              <a:latin typeface="Segoe UI Semibold" panose="020B0702040204020203" pitchFamily="34" charset="0"/>
              <a:cs typeface="Segoe UI Semibold" panose="020B0702040204020203" pitchFamily="34" charset="0"/>
            </a:endParaRPr>
          </a:p>
          <a:p>
            <a:r>
              <a:rPr lang="en-US" sz="1800">
                <a:latin typeface="Segoe UI Semilight" panose="020B0402040204020203" pitchFamily="34" charset="0"/>
                <a:cs typeface="Segoe UI Semilight" panose="020B0402040204020203" pitchFamily="34" charset="0"/>
              </a:rPr>
              <a:t>Many stocks lack defined references</a:t>
            </a:r>
          </a:p>
          <a:p>
            <a:r>
              <a:rPr lang="en-US" sz="1800">
                <a:latin typeface="Segoe UI Semilight"/>
                <a:ea typeface="ヒラギノ角ゴ Pro W3"/>
                <a:cs typeface="Segoe UI Semilight"/>
              </a:rPr>
              <a:t>Work is ongoing to develop methods and complete analyses to define these references</a:t>
            </a:r>
            <a:endParaRPr lang="en-US" sz="1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72400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28FB6-CF75-C519-A90D-2A6C5B474263}"/>
            </a:ext>
          </a:extLst>
        </p:cNvPr>
        <p:cNvGrpSpPr/>
        <p:nvPr/>
      </p:nvGrpSpPr>
      <p:grpSpPr>
        <a:xfrm>
          <a:off x="0" y="0"/>
          <a:ext cx="0" cy="0"/>
          <a:chOff x="0" y="0"/>
          <a:chExt cx="0" cy="0"/>
        </a:xfrm>
      </p:grpSpPr>
      <p:sp>
        <p:nvSpPr>
          <p:cNvPr id="2" name="Rectangle: Top Corners Rounded 6">
            <a:extLst>
              <a:ext uri="{FF2B5EF4-FFF2-40B4-BE49-F238E27FC236}">
                <a16:creationId xmlns:a16="http://schemas.microsoft.com/office/drawing/2014/main" id="{6518AE76-4483-3CC4-D29C-34B35011965C}"/>
              </a:ext>
            </a:extLst>
          </p:cNvPr>
          <p:cNvSpPr/>
          <p:nvPr/>
        </p:nvSpPr>
        <p:spPr>
          <a:xfrm rot="16200000">
            <a:off x="7524676" y="929642"/>
            <a:ext cx="3953027" cy="5381627"/>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1">
            <a:extLst>
              <a:ext uri="{FF2B5EF4-FFF2-40B4-BE49-F238E27FC236}">
                <a16:creationId xmlns:a16="http://schemas.microsoft.com/office/drawing/2014/main" id="{8E6F9A2F-FF03-6442-6756-977EBBF2BDA8}"/>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7</a:t>
            </a:fld>
            <a:endParaRPr lang="en-US" altLang="en-US"/>
          </a:p>
        </p:txBody>
      </p:sp>
      <p:sp>
        <p:nvSpPr>
          <p:cNvPr id="4" name="Content Placeholder 13">
            <a:extLst>
              <a:ext uri="{FF2B5EF4-FFF2-40B4-BE49-F238E27FC236}">
                <a16:creationId xmlns:a16="http://schemas.microsoft.com/office/drawing/2014/main" id="{50E09253-C9C1-3375-E6D0-02FE950876BA}"/>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5" name="Content Placeholder 2">
            <a:extLst>
              <a:ext uri="{FF2B5EF4-FFF2-40B4-BE49-F238E27FC236}">
                <a16:creationId xmlns:a16="http://schemas.microsoft.com/office/drawing/2014/main" id="{12312D24-A944-B8E2-604B-520F690EA2D0}"/>
              </a:ext>
            </a:extLst>
          </p:cNvPr>
          <p:cNvSpPr txBox="1">
            <a:spLocks/>
          </p:cNvSpPr>
          <p:nvPr/>
        </p:nvSpPr>
        <p:spPr>
          <a:xfrm>
            <a:off x="7248667" y="1649585"/>
            <a:ext cx="4943333" cy="3799136"/>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a:latin typeface="Segoe UI Semibold" panose="020B0702040204020203" pitchFamily="34" charset="0"/>
                <a:cs typeface="Segoe UI Semibold" panose="020B0702040204020203" pitchFamily="34" charset="0"/>
              </a:rPr>
              <a:t>CU-level assessment under WSP</a:t>
            </a:r>
          </a:p>
          <a:p>
            <a:r>
              <a:rPr lang="en-US" sz="1800">
                <a:solidFill>
                  <a:schemeClr val="tx1">
                    <a:lumMod val="85000"/>
                    <a:lumOff val="15000"/>
                  </a:schemeClr>
                </a:solidFill>
                <a:latin typeface="Segoe UI Semilight" panose="020B0402040204020203" pitchFamily="34" charset="0"/>
                <a:cs typeface="Segoe UI Semilight" panose="020B0402040204020203" pitchFamily="34" charset="0"/>
              </a:rPr>
              <a:t>CUs are assessed against biological benchmarks</a:t>
            </a:r>
          </a:p>
          <a:p>
            <a:r>
              <a:rPr lang="en-US" sz="1800">
                <a:solidFill>
                  <a:schemeClr val="tx1">
                    <a:lumMod val="85000"/>
                    <a:lumOff val="15000"/>
                  </a:schemeClr>
                </a:solidFill>
                <a:latin typeface="Segoe UI Semilight" panose="020B0402040204020203" pitchFamily="34" charset="0"/>
                <a:cs typeface="Segoe UI Semilight" panose="020B0402040204020203" pitchFamily="34" charset="0"/>
              </a:rPr>
              <a:t>Benchmarks indicate significant changes in production status</a:t>
            </a:r>
            <a:endParaRPr lang="en-US" sz="1600">
              <a:latin typeface="Segoe UI Semilight" panose="020B0402040204020203" pitchFamily="34" charset="0"/>
              <a:cs typeface="Segoe UI Semilight" panose="020B0402040204020203" pitchFamily="34" charset="0"/>
            </a:endParaRPr>
          </a:p>
          <a:p>
            <a:pPr marL="457200" lvl="1" indent="0">
              <a:buNone/>
            </a:pPr>
            <a:endParaRPr lang="en-US" sz="1600">
              <a:latin typeface="Segoe UI Semilight" panose="020B0402040204020203" pitchFamily="34" charset="0"/>
              <a:cs typeface="Segoe UI Semilight" panose="020B0402040204020203" pitchFamily="34" charset="0"/>
            </a:endParaRPr>
          </a:p>
          <a:p>
            <a:pPr marL="0" indent="0">
              <a:buNone/>
            </a:pPr>
            <a:r>
              <a:rPr lang="en-US" sz="2000">
                <a:latin typeface="Segoe UI Semibold" panose="020B0702040204020203" pitchFamily="34" charset="0"/>
                <a:cs typeface="Segoe UI Semibold" panose="020B0702040204020203" pitchFamily="34" charset="0"/>
              </a:rPr>
              <a:t>Zones and management response</a:t>
            </a:r>
          </a:p>
          <a:p>
            <a:r>
              <a:rPr lang="en-US" sz="1800" b="1">
                <a:solidFill>
                  <a:srgbClr val="FF0000"/>
                </a:solidFill>
                <a:effectLst>
                  <a:glow rad="101600">
                    <a:schemeClr val="bg1">
                      <a:lumMod val="85000"/>
                      <a:alpha val="60000"/>
                    </a:schemeClr>
                  </a:glow>
                </a:effectLst>
                <a:latin typeface="Segoe UI Semilight" panose="020B0402040204020203" pitchFamily="34" charset="0"/>
                <a:cs typeface="Segoe UI Semilight" panose="020B0402040204020203" pitchFamily="34" charset="0"/>
              </a:rPr>
              <a:t>Red</a:t>
            </a:r>
            <a:r>
              <a:rPr lang="en-US" sz="1800">
                <a:latin typeface="Segoe UI Semilight" panose="020B0402040204020203" pitchFamily="34" charset="0"/>
                <a:cs typeface="Segoe UI Semilight" panose="020B0402040204020203" pitchFamily="34" charset="0"/>
              </a:rPr>
              <a:t>: Low abundance ➔ </a:t>
            </a:r>
            <a:r>
              <a:rPr lang="en-US" sz="1800">
                <a:latin typeface="Segoe UI Semilight" panose="020B0402040204020203" pitchFamily="34" charset="0"/>
                <a:cs typeface="Segoe UI Semilight" panose="020B0402040204020203" pitchFamily="34" charset="0"/>
                <a:sym typeface="Wingdings" panose="05000000000000000000" pitchFamily="2" charset="2"/>
              </a:rPr>
              <a:t>high intervention</a:t>
            </a:r>
          </a:p>
          <a:p>
            <a:r>
              <a:rPr lang="en-US" sz="1800" b="1">
                <a:solidFill>
                  <a:srgbClr val="E29A26"/>
                </a:solidFill>
                <a:effectLst>
                  <a:glow rad="101600">
                    <a:schemeClr val="bg1">
                      <a:lumMod val="85000"/>
                      <a:alpha val="60000"/>
                    </a:schemeClr>
                  </a:glow>
                </a:effectLst>
                <a:latin typeface="Segoe UI Semilight" panose="020B0402040204020203" pitchFamily="34" charset="0"/>
                <a:cs typeface="Segoe UI Semilight" panose="020B0402040204020203" pitchFamily="34" charset="0"/>
                <a:sym typeface="Wingdings" panose="05000000000000000000" pitchFamily="2" charset="2"/>
              </a:rPr>
              <a:t>Amber</a:t>
            </a:r>
            <a:r>
              <a:rPr lang="en-US" sz="1800">
                <a:latin typeface="Segoe UI Semilight" panose="020B0402040204020203" pitchFamily="34" charset="0"/>
                <a:cs typeface="Segoe UI Semilight" panose="020B0402040204020203" pitchFamily="34" charset="0"/>
                <a:sym typeface="Wingdings" panose="05000000000000000000" pitchFamily="2" charset="2"/>
              </a:rPr>
              <a:t>: Moderate abundance </a:t>
            </a:r>
            <a:r>
              <a:rPr lang="en-US" sz="1800">
                <a:latin typeface="Segoe UI Semilight" panose="020B0402040204020203" pitchFamily="34" charset="0"/>
                <a:cs typeface="Segoe UI Semilight" panose="020B0402040204020203" pitchFamily="34" charset="0"/>
              </a:rPr>
              <a:t>➔</a:t>
            </a:r>
            <a:r>
              <a:rPr lang="en-US" sz="1800">
                <a:latin typeface="Segoe UI Semilight" panose="020B0402040204020203" pitchFamily="34" charset="0"/>
                <a:cs typeface="Segoe UI Semilight" panose="020B0402040204020203" pitchFamily="34" charset="0"/>
                <a:sym typeface="Wingdings" panose="05000000000000000000" pitchFamily="2" charset="2"/>
              </a:rPr>
              <a:t> caution</a:t>
            </a:r>
          </a:p>
          <a:p>
            <a:r>
              <a:rPr lang="en-US" sz="1800" b="1">
                <a:solidFill>
                  <a:srgbClr val="00B050"/>
                </a:solidFill>
                <a:effectLst>
                  <a:glow rad="101600">
                    <a:schemeClr val="bg1">
                      <a:lumMod val="85000"/>
                      <a:alpha val="60000"/>
                    </a:schemeClr>
                  </a:glow>
                </a:effectLst>
                <a:latin typeface="Segoe UI Semilight" panose="020B0402040204020203" pitchFamily="34" charset="0"/>
                <a:cs typeface="Segoe UI Semilight" panose="020B0402040204020203" pitchFamily="34" charset="0"/>
                <a:sym typeface="Wingdings" panose="05000000000000000000" pitchFamily="2" charset="2"/>
              </a:rPr>
              <a:t>Green</a:t>
            </a:r>
            <a:r>
              <a:rPr lang="en-US" sz="1800">
                <a:latin typeface="Segoe UI Semilight" panose="020B0402040204020203" pitchFamily="34" charset="0"/>
                <a:cs typeface="Segoe UI Semilight" panose="020B0402040204020203" pitchFamily="34" charset="0"/>
                <a:sym typeface="Wingdings" panose="05000000000000000000" pitchFamily="2" charset="2"/>
              </a:rPr>
              <a:t>: High abundance </a:t>
            </a:r>
            <a:r>
              <a:rPr lang="en-US" sz="1800">
                <a:latin typeface="Segoe UI Semilight" panose="020B0402040204020203" pitchFamily="34" charset="0"/>
                <a:cs typeface="Segoe UI Semilight" panose="020B0402040204020203" pitchFamily="34" charset="0"/>
              </a:rPr>
              <a:t>➔</a:t>
            </a:r>
            <a:r>
              <a:rPr lang="en-US" sz="1800">
                <a:latin typeface="Segoe UI Semilight" panose="020B0402040204020203" pitchFamily="34" charset="0"/>
                <a:cs typeface="Segoe UI Semilight" panose="020B0402040204020203" pitchFamily="34" charset="0"/>
                <a:sym typeface="Wingdings" panose="05000000000000000000" pitchFamily="2" charset="2"/>
              </a:rPr>
              <a:t> low intervention</a:t>
            </a:r>
            <a:endParaRPr lang="en-US" sz="1800">
              <a:latin typeface="Segoe UI Semilight" panose="020B0402040204020203" pitchFamily="34" charset="0"/>
              <a:cs typeface="Segoe UI Semilight" panose="020B0402040204020203" pitchFamily="34" charset="0"/>
            </a:endParaRPr>
          </a:p>
        </p:txBody>
      </p:sp>
      <p:sp>
        <p:nvSpPr>
          <p:cNvPr id="6" name="TextBox 8">
            <a:extLst>
              <a:ext uri="{FF2B5EF4-FFF2-40B4-BE49-F238E27FC236}">
                <a16:creationId xmlns:a16="http://schemas.microsoft.com/office/drawing/2014/main" id="{98A36160-8E69-2363-4E93-F8B59AAC6D04}"/>
              </a:ext>
            </a:extLst>
          </p:cNvPr>
          <p:cNvSpPr txBox="1"/>
          <p:nvPr/>
        </p:nvSpPr>
        <p:spPr>
          <a:xfrm>
            <a:off x="609605" y="5289192"/>
            <a:ext cx="5712272" cy="307777"/>
          </a:xfrm>
          <a:prstGeom prst="rect">
            <a:avLst/>
          </a:prstGeom>
          <a:noFill/>
        </p:spPr>
        <p:txBody>
          <a:bodyPr wrap="square" rtlCol="0">
            <a:spAutoFit/>
          </a:bodyPr>
          <a:lstStyle/>
          <a:p>
            <a:r>
              <a:rPr lang="en-US" sz="1400">
                <a:latin typeface="Segoe UI Semibold" panose="020B0702040204020203" pitchFamily="34" charset="0"/>
                <a:cs typeface="Segoe UI Semibold" panose="020B0702040204020203" pitchFamily="34" charset="0"/>
              </a:rPr>
              <a:t>Benchmarks and zones under the Wild Salmon Policy (DFO, 2005)</a:t>
            </a:r>
          </a:p>
        </p:txBody>
      </p:sp>
      <p:pic>
        <p:nvPicPr>
          <p:cNvPr id="7" name="Picture 46" descr="A diagram of a fish&#10;&#10;AI-generated content may be incorrect.">
            <a:extLst>
              <a:ext uri="{FF2B5EF4-FFF2-40B4-BE49-F238E27FC236}">
                <a16:creationId xmlns:a16="http://schemas.microsoft.com/office/drawing/2014/main" id="{47A9EFA3-E291-456D-6259-2669B9DED6BC}"/>
              </a:ext>
            </a:extLst>
          </p:cNvPr>
          <p:cNvPicPr>
            <a:picLocks noChangeAspect="1"/>
          </p:cNvPicPr>
          <p:nvPr/>
        </p:nvPicPr>
        <p:blipFill>
          <a:blip r:embed="rId3"/>
          <a:stretch>
            <a:fillRect/>
          </a:stretch>
        </p:blipFill>
        <p:spPr>
          <a:xfrm>
            <a:off x="678897" y="1802309"/>
            <a:ext cx="5712272" cy="3325825"/>
          </a:xfrm>
          <a:prstGeom prst="rect">
            <a:avLst/>
          </a:prstGeom>
        </p:spPr>
      </p:pic>
      <p:sp>
        <p:nvSpPr>
          <p:cNvPr id="8" name="Title 1">
            <a:extLst>
              <a:ext uri="{FF2B5EF4-FFF2-40B4-BE49-F238E27FC236}">
                <a16:creationId xmlns:a16="http://schemas.microsoft.com/office/drawing/2014/main" id="{DACFDC29-19C4-F6EA-CC23-FF8E1881CEB3}"/>
              </a:ext>
            </a:extLst>
          </p:cNvPr>
          <p:cNvSpPr txBox="1">
            <a:spLocks/>
          </p:cNvSpPr>
          <p:nvPr/>
        </p:nvSpPr>
        <p:spPr>
          <a:xfrm>
            <a:off x="609605" y="1015874"/>
            <a:ext cx="6200769"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Wild Salmon Policy Benchmarks</a:t>
            </a:r>
          </a:p>
        </p:txBody>
      </p:sp>
    </p:spTree>
    <p:extLst>
      <p:ext uri="{BB962C8B-B14F-4D97-AF65-F5344CB8AC3E}">
        <p14:creationId xmlns:p14="http://schemas.microsoft.com/office/powerpoint/2010/main" val="352505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3686A-D0E7-EA43-0F6F-16C1C6FCDD59}"/>
            </a:ext>
          </a:extLst>
        </p:cNvPr>
        <p:cNvGrpSpPr/>
        <p:nvPr/>
      </p:nvGrpSpPr>
      <p:grpSpPr>
        <a:xfrm>
          <a:off x="0" y="0"/>
          <a:ext cx="0" cy="0"/>
          <a:chOff x="0" y="0"/>
          <a:chExt cx="0" cy="0"/>
        </a:xfrm>
      </p:grpSpPr>
      <p:sp>
        <p:nvSpPr>
          <p:cNvPr id="2" name="Rectangle: Top Corners Rounded 6">
            <a:extLst>
              <a:ext uri="{FF2B5EF4-FFF2-40B4-BE49-F238E27FC236}">
                <a16:creationId xmlns:a16="http://schemas.microsoft.com/office/drawing/2014/main" id="{29E777D0-6EC5-CB45-0D29-12A140A4AA5B}"/>
              </a:ext>
            </a:extLst>
          </p:cNvPr>
          <p:cNvSpPr/>
          <p:nvPr/>
        </p:nvSpPr>
        <p:spPr>
          <a:xfrm rot="5400000">
            <a:off x="1170859" y="691850"/>
            <a:ext cx="3282798" cy="5624516"/>
          </a:xfrm>
          <a:prstGeom prst="round2SameRect">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1">
            <a:extLst>
              <a:ext uri="{FF2B5EF4-FFF2-40B4-BE49-F238E27FC236}">
                <a16:creationId xmlns:a16="http://schemas.microsoft.com/office/drawing/2014/main" id="{468DBEF1-6414-B135-9433-8ADC6739B4F4}"/>
              </a:ext>
            </a:extLst>
          </p:cNvPr>
          <p:cNvSpPr>
            <a:spLocks noGrp="1"/>
          </p:cNvSpPr>
          <p:nvPr>
            <p:ph type="sldNum" sz="quarter" idx="12"/>
          </p:nvPr>
        </p:nvSpPr>
        <p:spPr/>
        <p:txBody>
          <a:bodyPr/>
          <a:lstStyle/>
          <a:p>
            <a:pPr algn="l"/>
            <a:fld id="{A3C1C3F4-7627-499B-A387-D46B6B71D0BD}" type="slidenum">
              <a:rPr lang="en-US" altLang="en-US" smtClean="0"/>
              <a:pPr algn="l"/>
              <a:t>8</a:t>
            </a:fld>
            <a:endParaRPr lang="en-US" altLang="en-US"/>
          </a:p>
        </p:txBody>
      </p:sp>
      <p:sp>
        <p:nvSpPr>
          <p:cNvPr id="4" name="Content Placeholder 13">
            <a:extLst>
              <a:ext uri="{FF2B5EF4-FFF2-40B4-BE49-F238E27FC236}">
                <a16:creationId xmlns:a16="http://schemas.microsoft.com/office/drawing/2014/main" id="{7B96ED95-71F5-0974-7C81-5B295E88C0E4}"/>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5" name="Content Placeholder 2">
            <a:extLst>
              <a:ext uri="{FF2B5EF4-FFF2-40B4-BE49-F238E27FC236}">
                <a16:creationId xmlns:a16="http://schemas.microsoft.com/office/drawing/2014/main" id="{43DE999D-9836-2309-F0DB-D8D72D72E04A}"/>
              </a:ext>
            </a:extLst>
          </p:cNvPr>
          <p:cNvSpPr txBox="1">
            <a:spLocks/>
          </p:cNvSpPr>
          <p:nvPr/>
        </p:nvSpPr>
        <p:spPr>
          <a:xfrm>
            <a:off x="609606" y="1862707"/>
            <a:ext cx="5190983" cy="3417092"/>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800">
              <a:latin typeface="Segoe UI Semilight" panose="020B0402040204020203" pitchFamily="34" charset="0"/>
              <a:cs typeface="Segoe UI Semilight" panose="020B0402040204020203" pitchFamily="34" charset="0"/>
            </a:endParaRPr>
          </a:p>
        </p:txBody>
      </p:sp>
      <p:sp>
        <p:nvSpPr>
          <p:cNvPr id="6" name="Content Placeholder 2">
            <a:extLst>
              <a:ext uri="{FF2B5EF4-FFF2-40B4-BE49-F238E27FC236}">
                <a16:creationId xmlns:a16="http://schemas.microsoft.com/office/drawing/2014/main" id="{394AB712-7588-0B59-B5DB-12E419B26300}"/>
              </a:ext>
            </a:extLst>
          </p:cNvPr>
          <p:cNvSpPr txBox="1">
            <a:spLocks/>
          </p:cNvSpPr>
          <p:nvPr/>
        </p:nvSpPr>
        <p:spPr>
          <a:xfrm>
            <a:off x="609605" y="1862707"/>
            <a:ext cx="4448170" cy="3266880"/>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000"/>
              </a:spcAft>
              <a:buNone/>
            </a:pPr>
            <a:r>
              <a:rPr lang="en-US" sz="2000">
                <a:latin typeface="Segoe UI Semibold"/>
                <a:ea typeface="ヒラギノ角ゴ Pro W3"/>
                <a:cs typeface="Segoe UI Semibold"/>
              </a:rPr>
              <a:t>For SMUs: harvest decisions use limit reference points</a:t>
            </a:r>
          </a:p>
          <a:p>
            <a:r>
              <a:rPr lang="en-US" sz="1800">
                <a:solidFill>
                  <a:schemeClr val="tx1">
                    <a:lumMod val="75000"/>
                    <a:lumOff val="25000"/>
                  </a:schemeClr>
                </a:solidFill>
                <a:latin typeface="Segoe UI Semilight" panose="020B0402040204020203" pitchFamily="34" charset="0"/>
                <a:cs typeface="Segoe UI Semilight" panose="020B0402040204020203" pitchFamily="34" charset="0"/>
              </a:rPr>
              <a:t>Limit reference point (LRP) = critical harvest threshold</a:t>
            </a:r>
          </a:p>
          <a:p>
            <a:r>
              <a:rPr lang="en-US" sz="1800">
                <a:solidFill>
                  <a:schemeClr val="tx1">
                    <a:lumMod val="75000"/>
                    <a:lumOff val="25000"/>
                  </a:schemeClr>
                </a:solidFill>
                <a:latin typeface="Segoe UI Semilight" panose="020B0402040204020203" pitchFamily="34" charset="0"/>
                <a:cs typeface="Segoe UI Semilight" panose="020B0402040204020203" pitchFamily="34" charset="0"/>
              </a:rPr>
              <a:t>Below LRP ➔ major stock and ecosystem risk</a:t>
            </a:r>
          </a:p>
          <a:p>
            <a:r>
              <a:rPr lang="en-US" sz="1800">
                <a:solidFill>
                  <a:schemeClr val="tx1">
                    <a:lumMod val="75000"/>
                    <a:lumOff val="25000"/>
                  </a:schemeClr>
                </a:solidFill>
                <a:latin typeface="Segoe UI Semilight" panose="020B0402040204020203" pitchFamily="34" charset="0"/>
                <a:cs typeface="Segoe UI Semilight" panose="020B0402040204020203" pitchFamily="34" charset="0"/>
              </a:rPr>
              <a:t>Methods for defining LRPs vary by data availability</a:t>
            </a:r>
          </a:p>
        </p:txBody>
      </p:sp>
      <p:pic>
        <p:nvPicPr>
          <p:cNvPr id="7" name="Picture 7" descr="A diagram of a reference point&#10;&#10;AI-generated content may be incorrect.">
            <a:extLst>
              <a:ext uri="{FF2B5EF4-FFF2-40B4-BE49-F238E27FC236}">
                <a16:creationId xmlns:a16="http://schemas.microsoft.com/office/drawing/2014/main" id="{B40019B5-C5F3-91E9-F6D3-0EA3CEE3207A}"/>
              </a:ext>
            </a:extLst>
          </p:cNvPr>
          <p:cNvPicPr>
            <a:picLocks noChangeAspect="1"/>
          </p:cNvPicPr>
          <p:nvPr/>
        </p:nvPicPr>
        <p:blipFill>
          <a:blip r:embed="rId3"/>
          <a:stretch>
            <a:fillRect/>
          </a:stretch>
        </p:blipFill>
        <p:spPr>
          <a:xfrm>
            <a:off x="6019801" y="1577710"/>
            <a:ext cx="5876919" cy="3987086"/>
          </a:xfrm>
          <a:prstGeom prst="rect">
            <a:avLst/>
          </a:prstGeom>
        </p:spPr>
      </p:pic>
      <p:sp>
        <p:nvSpPr>
          <p:cNvPr id="8" name="TextBox 8">
            <a:extLst>
              <a:ext uri="{FF2B5EF4-FFF2-40B4-BE49-F238E27FC236}">
                <a16:creationId xmlns:a16="http://schemas.microsoft.com/office/drawing/2014/main" id="{BFD0EEE0-7FBC-BE9A-553C-852C026B9CE2}"/>
              </a:ext>
            </a:extLst>
          </p:cNvPr>
          <p:cNvSpPr txBox="1"/>
          <p:nvPr/>
        </p:nvSpPr>
        <p:spPr>
          <a:xfrm>
            <a:off x="7991475" y="5564796"/>
            <a:ext cx="2615537" cy="307777"/>
          </a:xfrm>
          <a:prstGeom prst="rect">
            <a:avLst/>
          </a:prstGeom>
          <a:noFill/>
        </p:spPr>
        <p:txBody>
          <a:bodyPr wrap="square" rtlCol="0">
            <a:spAutoFit/>
          </a:bodyPr>
          <a:lstStyle/>
          <a:p>
            <a:r>
              <a:rPr lang="en-US" sz="1400">
                <a:solidFill>
                  <a:schemeClr val="tx1">
                    <a:lumMod val="85000"/>
                    <a:lumOff val="15000"/>
                  </a:schemeClr>
                </a:solidFill>
                <a:latin typeface="Segoe UI Semibold" panose="020B0702040204020203" pitchFamily="34" charset="0"/>
                <a:cs typeface="Segoe UI Semibold" panose="020B0702040204020203" pitchFamily="34" charset="0"/>
              </a:rPr>
              <a:t>DFO’s precautionary principal </a:t>
            </a:r>
          </a:p>
        </p:txBody>
      </p:sp>
      <p:sp>
        <p:nvSpPr>
          <p:cNvPr id="9" name="Title 1">
            <a:extLst>
              <a:ext uri="{FF2B5EF4-FFF2-40B4-BE49-F238E27FC236}">
                <a16:creationId xmlns:a16="http://schemas.microsoft.com/office/drawing/2014/main" id="{3C52F731-08E0-825A-C500-B94098BAEFA6}"/>
              </a:ext>
            </a:extLst>
          </p:cNvPr>
          <p:cNvSpPr txBox="1">
            <a:spLocks/>
          </p:cNvSpPr>
          <p:nvPr/>
        </p:nvSpPr>
        <p:spPr>
          <a:xfrm>
            <a:off x="609605" y="1015874"/>
            <a:ext cx="6200769"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Precautionary Approach</a:t>
            </a:r>
          </a:p>
        </p:txBody>
      </p:sp>
    </p:spTree>
    <p:extLst>
      <p:ext uri="{BB962C8B-B14F-4D97-AF65-F5344CB8AC3E}">
        <p14:creationId xmlns:p14="http://schemas.microsoft.com/office/powerpoint/2010/main" val="1885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F9CD0-C654-0760-A251-91CAD66B88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61CEC5-9E5D-3B43-186C-DBE0225DBC1E}"/>
              </a:ext>
            </a:extLst>
          </p:cNvPr>
          <p:cNvSpPr>
            <a:spLocks noGrp="1"/>
          </p:cNvSpPr>
          <p:nvPr>
            <p:ph type="sldNum" sz="quarter" idx="12"/>
          </p:nvPr>
        </p:nvSpPr>
        <p:spPr/>
        <p:txBody>
          <a:bodyPr/>
          <a:lstStyle/>
          <a:p>
            <a:pPr algn="l"/>
            <a:fld id="{A3C1C3F4-7627-499B-A387-D46B6B71D0BD}" type="slidenum">
              <a:rPr lang="en-US" altLang="en-US" smtClean="0"/>
              <a:pPr algn="l"/>
              <a:t>9</a:t>
            </a:fld>
            <a:endParaRPr lang="en-US" altLang="en-US"/>
          </a:p>
        </p:txBody>
      </p:sp>
      <p:graphicFrame>
        <p:nvGraphicFramePr>
          <p:cNvPr id="3" name="Table 8">
            <a:extLst>
              <a:ext uri="{FF2B5EF4-FFF2-40B4-BE49-F238E27FC236}">
                <a16:creationId xmlns:a16="http://schemas.microsoft.com/office/drawing/2014/main" id="{0CC05A5D-43BB-E8F4-B76D-FA73FD13501E}"/>
              </a:ext>
            </a:extLst>
          </p:cNvPr>
          <p:cNvGraphicFramePr>
            <a:graphicFrameLocks noGrp="1"/>
          </p:cNvGraphicFramePr>
          <p:nvPr>
            <p:extLst>
              <p:ext uri="{D42A27DB-BD31-4B8C-83A1-F6EECF244321}">
                <p14:modId xmlns:p14="http://schemas.microsoft.com/office/powerpoint/2010/main" val="3620014275"/>
              </p:ext>
            </p:extLst>
          </p:nvPr>
        </p:nvGraphicFramePr>
        <p:xfrm>
          <a:off x="580545" y="2175261"/>
          <a:ext cx="5486880" cy="2875216"/>
        </p:xfrm>
        <a:graphic>
          <a:graphicData uri="http://schemas.openxmlformats.org/drawingml/2006/table">
            <a:tbl>
              <a:tblPr firstRow="1" firstCol="1" bandRow="1">
                <a:tableStyleId>{5C22544A-7EE6-4342-B048-85BDC9FD1C3A}</a:tableStyleId>
              </a:tblPr>
              <a:tblGrid>
                <a:gridCol w="773569">
                  <a:extLst>
                    <a:ext uri="{9D8B030D-6E8A-4147-A177-3AD203B41FA5}">
                      <a16:colId xmlns:a16="http://schemas.microsoft.com/office/drawing/2014/main" val="138772484"/>
                    </a:ext>
                  </a:extLst>
                </a:gridCol>
                <a:gridCol w="1029648">
                  <a:extLst>
                    <a:ext uri="{9D8B030D-6E8A-4147-A177-3AD203B41FA5}">
                      <a16:colId xmlns:a16="http://schemas.microsoft.com/office/drawing/2014/main" val="1076172864"/>
                    </a:ext>
                  </a:extLst>
                </a:gridCol>
                <a:gridCol w="976298">
                  <a:extLst>
                    <a:ext uri="{9D8B030D-6E8A-4147-A177-3AD203B41FA5}">
                      <a16:colId xmlns:a16="http://schemas.microsoft.com/office/drawing/2014/main" val="986120193"/>
                    </a:ext>
                  </a:extLst>
                </a:gridCol>
                <a:gridCol w="189354">
                  <a:extLst>
                    <a:ext uri="{9D8B030D-6E8A-4147-A177-3AD203B41FA5}">
                      <a16:colId xmlns:a16="http://schemas.microsoft.com/office/drawing/2014/main" val="3671081866"/>
                    </a:ext>
                  </a:extLst>
                </a:gridCol>
                <a:gridCol w="1254777">
                  <a:extLst>
                    <a:ext uri="{9D8B030D-6E8A-4147-A177-3AD203B41FA5}">
                      <a16:colId xmlns:a16="http://schemas.microsoft.com/office/drawing/2014/main" val="401176829"/>
                    </a:ext>
                  </a:extLst>
                </a:gridCol>
                <a:gridCol w="1263234">
                  <a:extLst>
                    <a:ext uri="{9D8B030D-6E8A-4147-A177-3AD203B41FA5}">
                      <a16:colId xmlns:a16="http://schemas.microsoft.com/office/drawing/2014/main" val="1798188629"/>
                    </a:ext>
                  </a:extLst>
                </a:gridCol>
              </a:tblGrid>
              <a:tr h="395665">
                <a:tc rowSpan="2">
                  <a:txBody>
                    <a:bodyPr/>
                    <a:lstStyle/>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Outlook </a:t>
                      </a:r>
                    </a:p>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Category</a:t>
                      </a:r>
                    </a:p>
                  </a:txBody>
                  <a:tcPr marL="89695" marR="89695" marT="44848" marB="448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CUs or SMUs with references</a:t>
                      </a:r>
                    </a:p>
                  </a:txBody>
                  <a:tcPr marL="89695" marR="89695" marT="44848" marB="448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CA"/>
                    </a:p>
                  </a:txBody>
                  <a:tcPr/>
                </a:tc>
                <a:tc>
                  <a:txBody>
                    <a:bodyPr/>
                    <a:lstStyle/>
                    <a:p>
                      <a:pPr algn="ctr">
                        <a:spcAft>
                          <a:spcPts val="0"/>
                        </a:spcAft>
                      </a:pPr>
                      <a:endParaRPr lang="en-CA" sz="400">
                        <a:solidFill>
                          <a:schemeClr val="tx1"/>
                        </a:solidFill>
                        <a:effectLst/>
                        <a:latin typeface="Segoe UI Semibold" panose="020B0702040204020203" pitchFamily="34" charset="0"/>
                        <a:cs typeface="Segoe UI Semibold" panose="020B0702040204020203" pitchFamily="34" charset="0"/>
                      </a:endParaRPr>
                    </a:p>
                  </a:txBody>
                  <a:tcPr marL="81977" marR="81977" marT="40989" marB="4098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spcAft>
                          <a:spcPts val="0"/>
                        </a:spcAft>
                      </a:pPr>
                      <a:r>
                        <a:rPr lang="en-CA" sz="1100">
                          <a:solidFill>
                            <a:schemeClr val="tx1"/>
                          </a:solidFill>
                          <a:effectLst/>
                          <a:latin typeface="Segoe UI Semibold" panose="020B0702040204020203" pitchFamily="34" charset="0"/>
                          <a:cs typeface="Segoe UI Semibold" panose="020B0702040204020203" pitchFamily="34" charset="0"/>
                        </a:rPr>
                        <a:t>Data-Limited CUs or SMUs</a:t>
                      </a:r>
                    </a:p>
                  </a:txBody>
                  <a:tcPr marL="89695" marR="89695" marT="44848" marB="4484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CA"/>
                    </a:p>
                  </a:txBody>
                  <a:tcPr/>
                </a:tc>
                <a:extLst>
                  <a:ext uri="{0D108BD9-81ED-4DB2-BD59-A6C34878D82A}">
                    <a16:rowId xmlns:a16="http://schemas.microsoft.com/office/drawing/2014/main" val="1906676828"/>
                  </a:ext>
                </a:extLst>
              </a:tr>
              <a:tr h="620118">
                <a:tc vMerge="1">
                  <a:txBody>
                    <a:bodyPr/>
                    <a:lstStyle/>
                    <a:p>
                      <a:endParaRPr lang="en-CA"/>
                    </a:p>
                  </a:txBody>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Wild Salmon Policy</a:t>
                      </a:r>
                    </a:p>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(CU Level)</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Precautionary Approach </a:t>
                      </a:r>
                    </a:p>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(SMU Level)</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Category </a:t>
                      </a:r>
                    </a:p>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Definition</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a:solidFill>
                            <a:schemeClr val="tx1"/>
                          </a:solidFill>
                          <a:effectLst/>
                          <a:latin typeface="Segoe UI Semibold" panose="020B0702040204020203" pitchFamily="34" charset="0"/>
                          <a:cs typeface="Segoe UI Semibold" panose="020B0702040204020203" pitchFamily="34" charset="0"/>
                        </a:rPr>
                        <a:t>Expected spawning abundance (percentile)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1355095"/>
                  </a:ext>
                </a:extLst>
              </a:tr>
              <a:tr h="34246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1</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Red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Critical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Well below average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&lt;25</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extLst>
                  <a:ext uri="{0D108BD9-81ED-4DB2-BD59-A6C34878D82A}">
                    <a16:rowId xmlns:a16="http://schemas.microsoft.com/office/drawing/2014/main" val="770684167"/>
                  </a:ext>
                </a:extLst>
              </a:tr>
              <a:tr h="454812">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2</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Amber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Cautious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Below average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25–40</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extLst>
                  <a:ext uri="{0D108BD9-81ED-4DB2-BD59-A6C34878D82A}">
                    <a16:rowId xmlns:a16="http://schemas.microsoft.com/office/drawing/2014/main" val="1735382910"/>
                  </a:ext>
                </a:extLst>
              </a:tr>
              <a:tr h="34246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3</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Green Zone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Healthy Zone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Near average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40–60</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extLst>
                  <a:ext uri="{0D108BD9-81ED-4DB2-BD59-A6C34878D82A}">
                    <a16:rowId xmlns:a16="http://schemas.microsoft.com/office/drawing/2014/main" val="1080579580"/>
                  </a:ext>
                </a:extLst>
              </a:tr>
              <a:tr h="34791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4</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Green Zone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Healthy Zone</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Abundant</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&gt;60</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extLst>
                  <a:ext uri="{0D108BD9-81ED-4DB2-BD59-A6C34878D82A}">
                    <a16:rowId xmlns:a16="http://schemas.microsoft.com/office/drawing/2014/main" val="2221204773"/>
                  </a:ext>
                </a:extLst>
              </a:tr>
              <a:tr h="342465">
                <a:tc>
                  <a:txBody>
                    <a:bodyPr/>
                    <a:lstStyle/>
                    <a:p>
                      <a:pPr algn="ctr">
                        <a:spcAft>
                          <a:spcPts val="0"/>
                        </a:spcAft>
                      </a:pPr>
                      <a:r>
                        <a:rPr lang="en-CA" sz="1000" b="0">
                          <a:solidFill>
                            <a:schemeClr val="tx1"/>
                          </a:solidFill>
                          <a:effectLst/>
                          <a:latin typeface="Segoe UI Semibold" panose="020B0702040204020203" pitchFamily="34" charset="0"/>
                          <a:cs typeface="Segoe UI Semibold" panose="020B0702040204020203" pitchFamily="34" charset="0"/>
                        </a:rPr>
                        <a:t>Data Deficient</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 -</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endParaRPr lang="en-CA" sz="200" b="0">
                        <a:solidFill>
                          <a:schemeClr val="tx1"/>
                        </a:solidFill>
                        <a:effectLst/>
                        <a:latin typeface="Segoe UI Semilight" panose="020B0402040204020203" pitchFamily="34" charset="0"/>
                        <a:cs typeface="Segoe UI Semilight" panose="020B0402040204020203" pitchFamily="34" charset="0"/>
                      </a:endParaRP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Insufficient </a:t>
                      </a:r>
                    </a:p>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information</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a:solidFill>
                            <a:schemeClr val="tx1"/>
                          </a:solidFill>
                          <a:effectLst/>
                          <a:latin typeface="Segoe UI Semilight" panose="020B0402040204020203" pitchFamily="34" charset="0"/>
                          <a:cs typeface="Segoe UI Semilight" panose="020B0402040204020203" pitchFamily="34" charset="0"/>
                        </a:rPr>
                        <a:t>Unknown</a:t>
                      </a:r>
                    </a:p>
                  </a:txBody>
                  <a:tcPr marL="51596" marR="51596"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4471754"/>
                  </a:ext>
                </a:extLst>
              </a:tr>
            </a:tbl>
          </a:graphicData>
        </a:graphic>
      </p:graphicFrame>
      <p:sp>
        <p:nvSpPr>
          <p:cNvPr id="4" name="Content Placeholder 13">
            <a:extLst>
              <a:ext uri="{FF2B5EF4-FFF2-40B4-BE49-F238E27FC236}">
                <a16:creationId xmlns:a16="http://schemas.microsoft.com/office/drawing/2014/main" id="{7922C04B-6A4B-8431-2F31-AA4CDA185D26}"/>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pic>
        <p:nvPicPr>
          <p:cNvPr id="5" name="Picture 7" descr="A diagram of a different approach&#10;&#10;AI-generated content may be incorrect.">
            <a:extLst>
              <a:ext uri="{FF2B5EF4-FFF2-40B4-BE49-F238E27FC236}">
                <a16:creationId xmlns:a16="http://schemas.microsoft.com/office/drawing/2014/main" id="{5EFE7593-ABE6-C524-9365-28290F2CF30A}"/>
              </a:ext>
            </a:extLst>
          </p:cNvPr>
          <p:cNvPicPr>
            <a:picLocks noChangeAspect="1"/>
          </p:cNvPicPr>
          <p:nvPr/>
        </p:nvPicPr>
        <p:blipFill>
          <a:blip r:embed="rId3"/>
          <a:stretch>
            <a:fillRect/>
          </a:stretch>
        </p:blipFill>
        <p:spPr>
          <a:xfrm>
            <a:off x="6665338" y="1923408"/>
            <a:ext cx="5269487" cy="3571876"/>
          </a:xfrm>
          <a:prstGeom prst="rect">
            <a:avLst/>
          </a:prstGeom>
        </p:spPr>
      </p:pic>
      <p:sp>
        <p:nvSpPr>
          <p:cNvPr id="6" name="Arrow: Right 10">
            <a:extLst>
              <a:ext uri="{FF2B5EF4-FFF2-40B4-BE49-F238E27FC236}">
                <a16:creationId xmlns:a16="http://schemas.microsoft.com/office/drawing/2014/main" id="{73AC6553-4BD3-213D-FA9D-1D72D4D70E17}"/>
              </a:ext>
            </a:extLst>
          </p:cNvPr>
          <p:cNvSpPr/>
          <p:nvPr/>
        </p:nvSpPr>
        <p:spPr>
          <a:xfrm>
            <a:off x="6231010" y="3391846"/>
            <a:ext cx="405753" cy="317500"/>
          </a:xfrm>
          <a:prstGeom prst="rightArrow">
            <a:avLst/>
          </a:prstGeom>
          <a:solidFill>
            <a:srgbClr val="456B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131073D-4283-6810-6A86-177643908C23}"/>
              </a:ext>
            </a:extLst>
          </p:cNvPr>
          <p:cNvSpPr txBox="1">
            <a:spLocks/>
          </p:cNvSpPr>
          <p:nvPr/>
        </p:nvSpPr>
        <p:spPr>
          <a:xfrm>
            <a:off x="609605" y="1015874"/>
            <a:ext cx="7953370"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Outlook Categories: Combining Approaches</a:t>
            </a:r>
          </a:p>
        </p:txBody>
      </p:sp>
    </p:spTree>
    <p:extLst>
      <p:ext uri="{BB962C8B-B14F-4D97-AF65-F5344CB8AC3E}">
        <p14:creationId xmlns:p14="http://schemas.microsoft.com/office/powerpoint/2010/main" val="5427674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438440|-6043304|-13922118|-2262759|-9803158|Fisheries and Oceans Canada&quot;,&quot;Id&quot;:&quot;66f5d0e33632462e0033c984&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DFO-pp-template">
  <a:themeElements>
    <a:clrScheme name="Custom 32">
      <a:dk1>
        <a:sysClr val="windowText" lastClr="000000"/>
      </a:dk1>
      <a:lt1>
        <a:sysClr val="window" lastClr="FFFFFF"/>
      </a:lt1>
      <a:dk2>
        <a:srgbClr val="1F497D"/>
      </a:dk2>
      <a:lt2>
        <a:srgbClr val="EEECE1"/>
      </a:lt2>
      <a:accent1>
        <a:srgbClr val="0092D2"/>
      </a:accent1>
      <a:accent2>
        <a:srgbClr val="16629B"/>
      </a:accent2>
      <a:accent3>
        <a:srgbClr val="73B632"/>
      </a:accent3>
      <a:accent4>
        <a:srgbClr val="991324"/>
      </a:accent4>
      <a:accent5>
        <a:srgbClr val="441A66"/>
      </a:accent5>
      <a:accent6>
        <a:srgbClr val="E47623"/>
      </a:accent6>
      <a:hlink>
        <a:srgbClr val="0000FF"/>
      </a:hlink>
      <a:folHlink>
        <a:srgbClr val="800080"/>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entury Gothic" panose="020B0502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F732A12A0C03468823A6C1E5E95AE2" ma:contentTypeVersion="12" ma:contentTypeDescription="Create a new document." ma:contentTypeScope="" ma:versionID="d20a1be5f712ca04ea3f682c7a29f626">
  <xsd:schema xmlns:xsd="http://www.w3.org/2001/XMLSchema" xmlns:xs="http://www.w3.org/2001/XMLSchema" xmlns:p="http://schemas.microsoft.com/office/2006/metadata/properties" xmlns:ns1="http://schemas.microsoft.com/sharepoint/v3" xmlns:ns2="285d7f56-9736-4244-bc48-ee91eec08cac" xmlns:ns3="5223c0be-402e-4760-9576-16a53459c796" targetNamespace="http://schemas.microsoft.com/office/2006/metadata/properties" ma:root="true" ma:fieldsID="bcc0b67d557c304007695487007ac3e0" ns1:_="" ns2:_="" ns3:_="">
    <xsd:import namespace="http://schemas.microsoft.com/sharepoint/v3"/>
    <xsd:import namespace="285d7f56-9736-4244-bc48-ee91eec08cac"/>
    <xsd:import namespace="5223c0be-402e-4760-9576-16a53459c79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5d7f56-9736-4244-bc48-ee91eec08c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cca27c4-1c34-4d50-97f2-be840b0de0b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23c0be-402e-4760-9576-16a53459c79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eef2510-a09e-4168-81ed-2ffc843d6be0}" ma:internalName="TaxCatchAll" ma:showField="CatchAllData" ma:web="5223c0be-402e-4760-9576-16a53459c7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223c0be-402e-4760-9576-16a53459c796" xsi:nil="true"/>
    <lcf76f155ced4ddcb4097134ff3c332f xmlns="285d7f56-9736-4244-bc48-ee91eec08cac">
      <Terms xmlns="http://schemas.microsoft.com/office/infopath/2007/PartnerControls"/>
    </lcf76f155ced4ddcb4097134ff3c332f>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A7DFDE47-D2F2-404F-9BA1-F778B97F7103}">
  <ds:schemaRefs>
    <ds:schemaRef ds:uri="285d7f56-9736-4244-bc48-ee91eec08cac"/>
    <ds:schemaRef ds:uri="5223c0be-402e-4760-9576-16a53459c7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70851BC-AABB-416E-9B04-A3481CCD8A08}">
  <ds:schemaRefs>
    <ds:schemaRef ds:uri="http://schemas.microsoft.com/sharepoint/v3/contenttype/forms"/>
  </ds:schemaRefs>
</ds:datastoreItem>
</file>

<file path=customXml/itemProps3.xml><?xml version="1.0" encoding="utf-8"?>
<ds:datastoreItem xmlns:ds="http://schemas.openxmlformats.org/officeDocument/2006/customXml" ds:itemID="{2DE8055F-6FF5-48B9-B49B-93EF0D823BF2}">
  <ds:schemaRefs>
    <ds:schemaRef ds:uri="http://schemas.microsoft.com/sharepoint/v3"/>
    <ds:schemaRef ds:uri="http://purl.org/dc/dcmitype/"/>
    <ds:schemaRef ds:uri="285d7f56-9736-4244-bc48-ee91eec08cac"/>
    <ds:schemaRef ds:uri="http://schemas.microsoft.com/office/2006/metadata/properties"/>
    <ds:schemaRef ds:uri="5223c0be-402e-4760-9576-16a53459c796"/>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TotalTime>
  <Words>10069</Words>
  <Application>Microsoft Office PowerPoint</Application>
  <PresentationFormat>Widescreen</PresentationFormat>
  <Paragraphs>822</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Century Gothic</vt:lpstr>
      <vt:lpstr>Gill Sans Light</vt:lpstr>
      <vt:lpstr>Segoe UI</vt:lpstr>
      <vt:lpstr>Segoe UI Semibold</vt:lpstr>
      <vt:lpstr>Segoe UI Semilight</vt:lpstr>
      <vt:lpstr>ヒラギノ角ゴ Pro W3</vt:lpstr>
      <vt:lpstr>DFO-pp-template</vt:lpstr>
      <vt:lpstr>Preliminary 2026 Pacific Salmon Outlook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OUTLOOKS – YUKON TRANSBOUNDARY</vt:lpstr>
      <vt:lpstr>OUTLOOKS – YUKON TRANSBOUNDARY</vt:lpstr>
      <vt:lpstr>OUTLOOKS – YUKON TRANSBOUNDARY</vt:lpstr>
      <vt:lpstr>OUTLOOKS – YUKON TRANSBOUNDARY</vt:lpstr>
      <vt:lpstr>OUTLOOKS – YUKON TRANSBOUNDARY</vt:lpstr>
      <vt:lpstr>OUTLOOKS – NORTH COAST</vt:lpstr>
      <vt:lpstr>OUTLOOKS – NORTH COAST</vt:lpstr>
      <vt:lpstr>OUTLOOKS – NORTH COAST</vt:lpstr>
      <vt:lpstr>OUTLOOKS – NORTH COAST</vt:lpstr>
      <vt:lpstr>OUTLOOKS – NORTH COAST</vt:lpstr>
      <vt:lpstr>OUTLOOKS – SOUTH COAST</vt:lpstr>
      <vt:lpstr>OUTLOOKS – SOUTH COAST</vt:lpstr>
      <vt:lpstr>OUTLOOKS – SOUTH COAST</vt:lpstr>
      <vt:lpstr>OUTLOOKS – SOUTH COAST</vt:lpstr>
      <vt:lpstr>OUTLOOKS – SOUTH COAST</vt:lpstr>
      <vt:lpstr>OUTLOOKS – FRASER AND INTERIOR</vt:lpstr>
      <vt:lpstr>OUTLOOKS – FRASER AND INTERIOR</vt:lpstr>
      <vt:lpstr>OUTLOOKS – FRASER AND INTERIOR</vt:lpstr>
      <vt:lpstr>OUTLOOKS – FRASER AND INTERIOR</vt:lpstr>
      <vt:lpstr>OUTLOOKS – FRASER AND INTERIOR</vt:lpstr>
      <vt:lpstr>OUTLOOKS – FRASER AND INTERIOR</vt:lpstr>
      <vt:lpstr>OUTLOOKS – FRASER AND INTERIOR</vt:lpstr>
      <vt:lpstr>OUTLOOKS – FRASER AND INTERIOR</vt:lpstr>
      <vt:lpstr>OUTLOOKS – FRASER AND INTERIOR</vt:lpstr>
      <vt:lpstr>OUTLOOKS – FRASER AND INTERIOR</vt:lpstr>
      <vt:lpstr>OUTLOOKS – FRASER AND INTERIOR</vt:lpstr>
      <vt:lpstr>OUTLOOKS – FRASER AND INTERIOR</vt:lpstr>
      <vt:lpstr>OUTLOOK OVERVIEW</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HALF-PAGE TITLE SLIDE</dc:title>
  <dc:creator>Dobson, Diana</dc:creator>
  <cp:lastModifiedBy>Finnis, Stephen (he, him / il, lui) (DFO/MPO)</cp:lastModifiedBy>
  <cp:revision>2</cp:revision>
  <cp:lastPrinted>2025-01-21T16:33:44Z</cp:lastPrinted>
  <dcterms:created xsi:type="dcterms:W3CDTF">2019-05-01T13:14:54Z</dcterms:created>
  <dcterms:modified xsi:type="dcterms:W3CDTF">2026-02-25T17:15:13Z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0x010100CEF732A12A0C03468823A6C1E5E95AE2</vt:lpwstr>
  </property>
  <property fmtid="{D5CDD505-2E9C-101B-9397-08002B2CF9AE}" pid="3" name="MediaServiceImageTags">
    <vt:lpwstr/>
  </property>
  <property fmtid="{D5CDD505-2E9C-101B-9397-08002B2CF9AE}" pid="4" name="MSIP_Label_4e6cdb53-fd15-486d-84de-c510e3a62203_Enabled">
    <vt:lpwstr>true</vt:lpwstr>
  </property>
  <property fmtid="{D5CDD505-2E9C-101B-9397-08002B2CF9AE}" pid="5" name="MSIP_Label_4e6cdb53-fd15-486d-84de-c510e3a62203_SetDate">
    <vt:lpwstr>2025-07-15T20:47:03Z</vt:lpwstr>
  </property>
  <property fmtid="{D5CDD505-2E9C-101B-9397-08002B2CF9AE}" pid="6" name="MSIP_Label_4e6cdb53-fd15-486d-84de-c510e3a62203_Method">
    <vt:lpwstr>Standard</vt:lpwstr>
  </property>
  <property fmtid="{D5CDD505-2E9C-101B-9397-08002B2CF9AE}" pid="7" name="MSIP_Label_4e6cdb53-fd15-486d-84de-c510e3a62203_Name">
    <vt:lpwstr>UNCLASSIFIED - NON-CLASSIFIÉ</vt:lpwstr>
  </property>
  <property fmtid="{D5CDD505-2E9C-101B-9397-08002B2CF9AE}" pid="8" name="MSIP_Label_4e6cdb53-fd15-486d-84de-c510e3a62203_SiteId">
    <vt:lpwstr>1594fdae-a1d9-4405-915d-011467234338</vt:lpwstr>
  </property>
  <property fmtid="{D5CDD505-2E9C-101B-9397-08002B2CF9AE}" pid="9" name="MSIP_Label_4e6cdb53-fd15-486d-84de-c510e3a62203_ActionId">
    <vt:lpwstr>435500af-319a-49a8-9a06-42283cb0b5dd</vt:lpwstr>
  </property>
  <property fmtid="{D5CDD505-2E9C-101B-9397-08002B2CF9AE}" pid="10" name="MSIP_Label_4e6cdb53-fd15-486d-84de-c510e3a62203_ContentBits">
    <vt:lpwstr>1</vt:lpwstr>
  </property>
  <property fmtid="{D5CDD505-2E9C-101B-9397-08002B2CF9AE}" pid="11" name="MSIP_Label_4e6cdb53-fd15-486d-84de-c510e3a62203_Tag">
    <vt:lpwstr>10, 3, 0, 2</vt:lpwstr>
  </property>
  <property fmtid="{D5CDD505-2E9C-101B-9397-08002B2CF9AE}" pid="12" name="ClassificationContentMarkingHeaderLocations">
    <vt:lpwstr>DFO-pp-template:3</vt:lpwstr>
  </property>
  <property fmtid="{D5CDD505-2E9C-101B-9397-08002B2CF9AE}" pid="13" name="ClassificationContentMarkingHeaderText">
    <vt:lpwstr>Unclassified - Non-Classifié</vt:lpwstr>
  </property>
</Properties>
</file>